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86" r:id="rId5"/>
    <p:sldMasterId id="2147483698" r:id="rId6"/>
    <p:sldMasterId id="2147483710" r:id="rId7"/>
    <p:sldMasterId id="2147483735" r:id="rId8"/>
    <p:sldMasterId id="2147483748" r:id="rId9"/>
    <p:sldMasterId id="2147483772" r:id="rId10"/>
    <p:sldMasterId id="2147483797" r:id="rId11"/>
  </p:sldMasterIdLst>
  <p:notesMasterIdLst>
    <p:notesMasterId r:id="rId70"/>
  </p:notesMasterIdLst>
  <p:sldIdLst>
    <p:sldId id="459" r:id="rId12"/>
    <p:sldId id="473" r:id="rId13"/>
    <p:sldId id="441" r:id="rId14"/>
    <p:sldId id="475" r:id="rId15"/>
    <p:sldId id="440" r:id="rId16"/>
    <p:sldId id="476" r:id="rId17"/>
    <p:sldId id="464" r:id="rId18"/>
    <p:sldId id="462" r:id="rId19"/>
    <p:sldId id="465" r:id="rId20"/>
    <p:sldId id="466" r:id="rId21"/>
    <p:sldId id="478" r:id="rId22"/>
    <p:sldId id="419" r:id="rId23"/>
    <p:sldId id="426" r:id="rId24"/>
    <p:sldId id="367" r:id="rId25"/>
    <p:sldId id="456" r:id="rId26"/>
    <p:sldId id="458" r:id="rId27"/>
    <p:sldId id="395" r:id="rId28"/>
    <p:sldId id="372" r:id="rId29"/>
    <p:sldId id="305" r:id="rId30"/>
    <p:sldId id="444" r:id="rId31"/>
    <p:sldId id="370" r:id="rId32"/>
    <p:sldId id="383" r:id="rId33"/>
    <p:sldId id="386" r:id="rId34"/>
    <p:sldId id="388" r:id="rId35"/>
    <p:sldId id="389" r:id="rId36"/>
    <p:sldId id="467" r:id="rId37"/>
    <p:sldId id="468" r:id="rId38"/>
    <p:sldId id="446" r:id="rId39"/>
    <p:sldId id="480" r:id="rId40"/>
    <p:sldId id="510" r:id="rId41"/>
    <p:sldId id="498" r:id="rId42"/>
    <p:sldId id="503" r:id="rId43"/>
    <p:sldId id="499" r:id="rId44"/>
    <p:sldId id="500" r:id="rId45"/>
    <p:sldId id="501" r:id="rId46"/>
    <p:sldId id="479" r:id="rId47"/>
    <p:sldId id="497" r:id="rId48"/>
    <p:sldId id="481" r:id="rId49"/>
    <p:sldId id="482" r:id="rId50"/>
    <p:sldId id="483" r:id="rId51"/>
    <p:sldId id="484" r:id="rId52"/>
    <p:sldId id="485" r:id="rId53"/>
    <p:sldId id="486" r:id="rId54"/>
    <p:sldId id="487" r:id="rId55"/>
    <p:sldId id="493" r:id="rId56"/>
    <p:sldId id="504" r:id="rId57"/>
    <p:sldId id="502" r:id="rId58"/>
    <p:sldId id="506" r:id="rId59"/>
    <p:sldId id="508" r:id="rId60"/>
    <p:sldId id="505" r:id="rId61"/>
    <p:sldId id="494" r:id="rId62"/>
    <p:sldId id="509" r:id="rId63"/>
    <p:sldId id="496" r:id="rId64"/>
    <p:sldId id="453" r:id="rId65"/>
    <p:sldId id="490" r:id="rId66"/>
    <p:sldId id="491" r:id="rId67"/>
    <p:sldId id="495" r:id="rId68"/>
    <p:sldId id="492" r:id="rId69"/>
  </p:sldIdLst>
  <p:sldSz cx="9144000" cy="6858000" type="screen4x3"/>
  <p:notesSz cx="6858000" cy="9144000"/>
  <p:embeddedFontLst>
    <p:embeddedFont>
      <p:font typeface="Segoe UI Light" pitchFamily="34" charset="0"/>
      <p:regular r:id="rId71"/>
    </p:embeddedFont>
    <p:embeddedFont>
      <p:font typeface="Segoe UI" pitchFamily="34" charset="0"/>
      <p:regular r:id="rId72"/>
      <p:bold r:id="rId73"/>
      <p:italic r:id="rId74"/>
      <p:boldItalic r:id="rId75"/>
    </p:embeddedFont>
    <p:embeddedFont>
      <p:font typeface="Segoe Light" charset="0"/>
      <p:regular r:id="rId76"/>
      <p:italic r:id="rId77"/>
    </p:embeddedFont>
    <p:embeddedFont>
      <p:font typeface="Calibri" pitchFamily="34" charset="0"/>
      <p:regular r:id="rId78"/>
      <p:bold r:id="rId79"/>
      <p:italic r:id="rId80"/>
      <p:boldItalic r:id="rId81"/>
    </p:embeddedFont>
    <p:embeddedFont>
      <p:font typeface="Segoe" charset="0"/>
      <p:regular r:id="rId82"/>
      <p:bold r:id="rId83"/>
      <p:italic r:id="rId84"/>
      <p:boldItalic r:id="rId85"/>
    </p:embeddedFont>
  </p:embeddedFontLst>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ведение" id="{D3C4C9CB-A4B8-4EB1-A07D-6347EE3224C6}">
          <p14:sldIdLst>
            <p14:sldId id="459"/>
          </p14:sldIdLst>
        </p14:section>
        <p14:section name="Экскурс в историю" id="{C8BDBD35-CA99-4C3A-9BB2-32B758C064D7}">
          <p14:sldIdLst>
            <p14:sldId id="473"/>
            <p14:sldId id="441"/>
            <p14:sldId id="475"/>
            <p14:sldId id="440"/>
            <p14:sldId id="476"/>
          </p14:sldIdLst>
        </p14:section>
        <p14:section name="Сложно о простом" id="{D9E0F8EF-AEBB-4866-8B46-272BA87BF969}">
          <p14:sldIdLst>
            <p14:sldId id="464"/>
            <p14:sldId id="462"/>
            <p14:sldId id="465"/>
            <p14:sldId id="466"/>
          </p14:sldIdLst>
        </p14:section>
        <p14:section name="Принципы Metro" id="{E80082F3-5080-4992-9DAF-DF502D7F7206}">
          <p14:sldIdLst>
            <p14:sldId id="478"/>
            <p14:sldId id="419"/>
            <p14:sldId id="426"/>
            <p14:sldId id="367"/>
            <p14:sldId id="456"/>
            <p14:sldId id="458"/>
            <p14:sldId id="395"/>
          </p14:sldIdLst>
        </p14:section>
        <p14:section name="Для Windows Phone" id="{3C3440AA-25D7-423D-8509-7BFEE8B6D994}">
          <p14:sldIdLst>
            <p14:sldId id="372"/>
            <p14:sldId id="305"/>
            <p14:sldId id="444"/>
            <p14:sldId id="370"/>
            <p14:sldId id="383"/>
            <p14:sldId id="386"/>
            <p14:sldId id="388"/>
            <p14:sldId id="389"/>
            <p14:sldId id="467"/>
            <p14:sldId id="468"/>
          </p14:sldIdLst>
        </p14:section>
        <p14:section name="Среда" id="{D345F558-5083-4CB7-9A50-9AA47515C743}">
          <p14:sldIdLst>
            <p14:sldId id="446"/>
          </p14:sldIdLst>
        </p14:section>
        <p14:section name="Live tiles" id="{452182C3-AB09-4E36-A372-059E37C42925}">
          <p14:sldIdLst>
            <p14:sldId id="480"/>
            <p14:sldId id="510"/>
            <p14:sldId id="498"/>
            <p14:sldId id="503"/>
            <p14:sldId id="499"/>
            <p14:sldId id="500"/>
            <p14:sldId id="501"/>
            <p14:sldId id="479"/>
            <p14:sldId id="497"/>
            <p14:sldId id="481"/>
            <p14:sldId id="482"/>
            <p14:sldId id="483"/>
            <p14:sldId id="484"/>
            <p14:sldId id="485"/>
            <p14:sldId id="486"/>
            <p14:sldId id="487"/>
          </p14:sldIdLst>
        </p14:section>
        <p14:section name="Ресурсы" id="{4B47CF6D-50BD-4984-8C6C-5CBA7DB907E2}">
          <p14:sldIdLst>
            <p14:sldId id="493"/>
            <p14:sldId id="504"/>
            <p14:sldId id="502"/>
            <p14:sldId id="506"/>
            <p14:sldId id="508"/>
            <p14:sldId id="505"/>
            <p14:sldId id="494"/>
            <p14:sldId id="509"/>
            <p14:sldId id="496"/>
            <p14:sldId id="453"/>
            <p14:sldId id="490"/>
            <p14:sldId id="491"/>
            <p14:sldId id="495"/>
          </p14:sldIdLst>
        </p14:section>
        <p14:section name="Регистрация" id="{F4E46994-8F1D-4F01-9AA3-D0CEAB5BC607}">
          <p14:sldIdLst>
            <p14:sldId id="4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999999"/>
    <a:srgbClr val="1FA91F"/>
    <a:srgbClr val="F09609"/>
    <a:srgbClr val="1BA1E2"/>
    <a:srgbClr val="F09408"/>
    <a:srgbClr val="E51400"/>
    <a:srgbClr val="339933"/>
    <a:srgbClr val="309830"/>
    <a:srgbClr val="26A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19" autoAdjust="0"/>
    <p:restoredTop sz="97068" autoAdjust="0"/>
  </p:normalViewPr>
  <p:slideViewPr>
    <p:cSldViewPr>
      <p:cViewPr>
        <p:scale>
          <a:sx n="100" d="100"/>
          <a:sy n="100" d="100"/>
        </p:scale>
        <p:origin x="-288" y="348"/>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font" Target="fonts/font12.fntdata"/><Relationship Id="rId90" Type="http://schemas.openxmlformats.org/officeDocument/2006/relationships/tableStyles" Target="tableStyles.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font" Target="fonts/font7.fntdata"/><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5C41C-95DF-4442-85B2-24E9D664088F}" type="datetimeFigureOut">
              <a:rPr lang="en-US" smtClean="0"/>
              <a:pPr/>
              <a:t>7/7/2012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62EAA-E909-4318-AAAE-D75056CF6C04}" type="slidenum">
              <a:rPr lang="en-US" smtClean="0"/>
              <a:pPr/>
              <a:t>‹#›</a:t>
            </a:fld>
            <a:endParaRPr lang="en-US"/>
          </a:p>
        </p:txBody>
      </p:sp>
    </p:spTree>
    <p:extLst>
      <p:ext uri="{BB962C8B-B14F-4D97-AF65-F5344CB8AC3E}">
        <p14:creationId xmlns:p14="http://schemas.microsoft.com/office/powerpoint/2010/main" val="321610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2</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7 | Presenter Mode</a:t>
            </a:r>
            <a:endParaRPr lang="en-US">
              <a:solidFill>
                <a:prstClr val="black"/>
              </a:solidFill>
            </a:endParaRPr>
          </a:p>
        </p:txBody>
      </p:sp>
      <p:sp>
        <p:nvSpPr>
          <p:cNvPr id="5" name="Date Placeholder 4"/>
          <p:cNvSpPr>
            <a:spLocks noGrp="1"/>
          </p:cNvSpPr>
          <p:nvPr>
            <p:ph type="dt" idx="11"/>
          </p:nvPr>
        </p:nvSpPr>
        <p:spPr/>
        <p:txBody>
          <a:bodyPr/>
          <a:lstStyle/>
          <a:p>
            <a:fld id="{C5BBB5DE-F9B9-485E-B8CA-57DDC5ABA486}" type="datetime2">
              <a:rPr lang="en-US" smtClean="0">
                <a:solidFill>
                  <a:prstClr val="black"/>
                </a:solidFill>
              </a:rPr>
              <a:pPr/>
              <a:t>Saturday, July 07, 2012</a:t>
            </a:fld>
            <a:endParaRPr lang="en-US">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Microsoft Confidential</a:t>
            </a:r>
            <a:endParaRPr lang="en-US">
              <a:solidFill>
                <a:prstClr val="black"/>
              </a:solidFill>
            </a:endParaRPr>
          </a:p>
        </p:txBody>
      </p:sp>
      <p:sp>
        <p:nvSpPr>
          <p:cNvPr id="7" name="Slide Number Placeholder 6"/>
          <p:cNvSpPr>
            <a:spLocks noGrp="1"/>
          </p:cNvSpPr>
          <p:nvPr>
            <p:ph type="sldNum" sz="quarter" idx="13"/>
          </p:nvPr>
        </p:nvSpPr>
        <p:spPr/>
        <p:txBody>
          <a:bodyPr/>
          <a:lstStyle/>
          <a:p>
            <a:fld id="{26921066-999A-4F94-8750-23B55137A9B0}"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923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36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3</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4</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5</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11</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4"/>
          <p:cNvSpPr>
            <a:spLocks noGrp="1" noChangeArrowheads="1"/>
          </p:cNvSpPr>
          <p:nvPr>
            <p:ph type="sldNum" sz="quarter" idx="5"/>
          </p:nvPr>
        </p:nvSpPr>
        <p:spPr>
          <a:noFill/>
          <a:ln>
            <a:headEnd/>
            <a:tailEnd/>
          </a:ln>
        </p:spPr>
        <p:txBody>
          <a:bodyPr/>
          <a:lstStyle/>
          <a:p>
            <a:fld id="{98DAF596-EFF5-D447-A599-36439627F516}" type="slidenum">
              <a:rPr lang="en-US">
                <a:solidFill>
                  <a:prstClr val="black"/>
                </a:solidFill>
                <a:latin typeface="Segoe Light" pitchFamily="26" charset="0"/>
              </a:rPr>
              <a:pPr/>
              <a:t>12</a:t>
            </a:fld>
            <a:endParaRPr lang="en-US" dirty="0">
              <a:solidFill>
                <a:prstClr val="black"/>
              </a:solidFill>
              <a:latin typeface="Segoe Light" pitchFamily="26" charset="0"/>
            </a:endParaRPr>
          </a:p>
        </p:txBody>
      </p:sp>
      <p:sp>
        <p:nvSpPr>
          <p:cNvPr id="15363" name="Rectangle 129025"/>
          <p:cNvSpPr>
            <a:spLocks noGrp="1" noRot="1" noChangeAspect="1" noChangeArrowheads="1" noTextEdit="1"/>
          </p:cNvSpPr>
          <p:nvPr>
            <p:ph type="sldImg"/>
          </p:nvPr>
        </p:nvSpPr>
        <p:spPr>
          <a:noFill/>
          <a:ln cap="flat">
            <a:headEnd type="none" w="med" len="med"/>
            <a:tailEnd type="none" w="med" len="med"/>
          </a:ln>
        </p:spPr>
      </p:sp>
      <p:sp>
        <p:nvSpPr>
          <p:cNvPr id="15364" name="Rectangle 129026"/>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8570667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5048565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04741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CFA32F-117F-49BC-9AF7-64DA2146C1B0}" type="datetimeFigureOut">
              <a:rPr lang="en-US" smtClean="0"/>
              <a:pPr/>
              <a:t>7/7/2012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92444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065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261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2590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744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CFA32F-117F-49BC-9AF7-64DA2146C1B0}" type="datetimeFigureOut">
              <a:rPr lang="en-US" smtClean="0"/>
              <a:pPr/>
              <a:t>7/7/2012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041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434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041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104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33243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2215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93623367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4485340"/>
            <a:ext cx="9144000" cy="612775"/>
          </a:xfrm>
        </p:spPr>
        <p:txBody>
          <a:bodyPr anchor="b">
            <a:noAutofit/>
          </a:bodyPr>
          <a:lstStyle>
            <a:lvl1pPr algn="ctr">
              <a:defRPr lang="en-US" sz="3600" kern="1200" baseline="0" dirty="0">
                <a:solidFill>
                  <a:schemeClr val="tx1">
                    <a:lumMod val="85000"/>
                    <a:lumOff val="15000"/>
                  </a:schemeClr>
                </a:solidFill>
                <a:latin typeface="Segoe Light" pitchFamily="34" charset="0"/>
                <a:ea typeface="+mj-ea"/>
                <a:cs typeface="+mj-cs"/>
              </a:defRPr>
            </a:lvl1pPr>
          </a:lstStyle>
          <a:p>
            <a:r>
              <a:rPr lang="en-US" dirty="0" smtClean="0"/>
              <a:t>Add title here</a:t>
            </a:r>
            <a:endParaRPr lang="en-US" dirty="0"/>
          </a:p>
        </p:txBody>
      </p:sp>
      <p:sp>
        <p:nvSpPr>
          <p:cNvPr id="3" name="Subtitle 2"/>
          <p:cNvSpPr>
            <a:spLocks noGrp="1"/>
          </p:cNvSpPr>
          <p:nvPr>
            <p:ph type="subTitle" idx="1" hasCustomPrompt="1"/>
          </p:nvPr>
        </p:nvSpPr>
        <p:spPr>
          <a:xfrm>
            <a:off x="0" y="5140979"/>
            <a:ext cx="9144000" cy="484094"/>
          </a:xfrm>
        </p:spPr>
        <p:txBody>
          <a:bodyPr>
            <a:noAutofit/>
          </a:bodyPr>
          <a:lstStyle>
            <a:lvl1pPr marL="0" indent="0" algn="ctr" defTabSz="457200" rtl="0" eaLnBrk="1" latinLnBrk="0" hangingPunct="1">
              <a:spcBef>
                <a:spcPts val="0"/>
              </a:spcBef>
              <a:buFont typeface="Arial"/>
              <a:buNone/>
              <a:defRPr lang="en-US" sz="24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subtitle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3907" y="1395144"/>
            <a:ext cx="4697084" cy="82296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10250" y="190500"/>
            <a:ext cx="2838450" cy="2838450"/>
          </a:xfrm>
          <a:prstGeom prst="rect">
            <a:avLst/>
          </a:prstGeom>
        </p:spPr>
      </p:pic>
    </p:spTree>
    <p:extLst>
      <p:ext uri="{BB962C8B-B14F-4D97-AF65-F5344CB8AC3E}">
        <p14:creationId xmlns:p14="http://schemas.microsoft.com/office/powerpoint/2010/main" val="2928288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5291873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No Graphic">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spTree>
    <p:extLst>
      <p:ext uri="{BB962C8B-B14F-4D97-AF65-F5344CB8AC3E}">
        <p14:creationId xmlns:p14="http://schemas.microsoft.com/office/powerpoint/2010/main" val="39972754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CFA32F-117F-49BC-9AF7-64DA2146C1B0}" type="datetimeFigureOut">
              <a:rPr lang="en-US" smtClean="0"/>
              <a:pPr/>
              <a:t>7/7/2012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ntent - All Tex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23482964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348323227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Content - All Text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C00000"/>
              </a:buClr>
              <a:buFont typeface="Wingdings" pitchFamily="2" charset="2"/>
              <a:buChar char="§"/>
              <a:defRPr/>
            </a:lvl1pPr>
            <a:lvl2pPr marL="625475" indent="-342900">
              <a:buClr>
                <a:srgbClr val="C00000"/>
              </a:buClr>
              <a:buFont typeface="Wingdings" pitchFamily="2" charset="2"/>
              <a:buChar char="§"/>
              <a:defRPr/>
            </a:lvl2pPr>
            <a:lvl3pPr marL="863600" indent="-285750">
              <a:buClr>
                <a:srgbClr val="C00000"/>
              </a:buClr>
              <a:buFont typeface="Wingdings" pitchFamily="2" charset="2"/>
              <a:buChar char="§"/>
              <a:defRPr/>
            </a:lvl3pPr>
            <a:lvl4pPr marL="1146175" indent="-285750">
              <a:buClr>
                <a:srgbClr val="C00000"/>
              </a:buClr>
              <a:buFont typeface="Wingdings" pitchFamily="2" charset="2"/>
              <a:buChar char="§"/>
              <a:defRPr/>
            </a:lvl4pPr>
            <a:lvl5pPr marL="1374775" indent="-285750">
              <a:buClr>
                <a:srgbClr val="C00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87491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80273886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Content - All Text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chemeClr val="accent3">
                  <a:lumMod val="75000"/>
                </a:schemeClr>
              </a:buClr>
              <a:buFont typeface="Wingdings" pitchFamily="2" charset="2"/>
              <a:buChar char="§"/>
              <a:defRPr/>
            </a:lvl1pPr>
            <a:lvl2pPr marL="625475" indent="-342900">
              <a:buClr>
                <a:schemeClr val="accent3">
                  <a:lumMod val="75000"/>
                </a:schemeClr>
              </a:buClr>
              <a:buFont typeface="Wingdings" pitchFamily="2" charset="2"/>
              <a:buChar char="§"/>
              <a:defRPr/>
            </a:lvl2pPr>
            <a:lvl3pPr marL="863600" indent="-285750">
              <a:buClr>
                <a:schemeClr val="accent3">
                  <a:lumMod val="75000"/>
                </a:schemeClr>
              </a:buClr>
              <a:buFont typeface="Wingdings" pitchFamily="2" charset="2"/>
              <a:buChar char="§"/>
              <a:defRPr/>
            </a:lvl3pPr>
            <a:lvl4pPr marL="1146175" indent="-285750">
              <a:buClr>
                <a:schemeClr val="accent3">
                  <a:lumMod val="75000"/>
                </a:schemeClr>
              </a:buClr>
              <a:buFont typeface="Wingdings" pitchFamily="2" charset="2"/>
              <a:buChar char="§"/>
              <a:defRPr/>
            </a:lvl4pPr>
            <a:lvl5pPr marL="1374775" indent="-285750">
              <a:buClr>
                <a:schemeClr val="accent3">
                  <a:lumMod val="75000"/>
                </a:schemeClr>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953494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647670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Content - All Text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FFC000"/>
              </a:buClr>
              <a:buFont typeface="Wingdings" pitchFamily="2" charset="2"/>
              <a:buChar char="§"/>
              <a:defRPr/>
            </a:lvl1pPr>
            <a:lvl2pPr marL="625475" indent="-342900">
              <a:buClr>
                <a:srgbClr val="FFC000"/>
              </a:buClr>
              <a:buFont typeface="Wingdings" pitchFamily="2" charset="2"/>
              <a:buChar char="§"/>
              <a:defRPr/>
            </a:lvl2pPr>
            <a:lvl3pPr marL="863600" indent="-285750">
              <a:buClr>
                <a:srgbClr val="FFC000"/>
              </a:buClr>
              <a:buFont typeface="Wingdings" pitchFamily="2" charset="2"/>
              <a:buChar char="§"/>
              <a:defRPr/>
            </a:lvl3pPr>
            <a:lvl4pPr marL="1146175" indent="-285750">
              <a:buClr>
                <a:srgbClr val="FFC000"/>
              </a:buClr>
              <a:buFont typeface="Wingdings" pitchFamily="2" charset="2"/>
              <a:buChar char="§"/>
              <a:defRPr/>
            </a:lvl4pPr>
            <a:lvl5pPr marL="1374775" indent="-285750">
              <a:buClr>
                <a:srgbClr val="FFC00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869679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Yello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defRPr>
            </a:lvl1pPr>
          </a:lstStyle>
          <a:p>
            <a:r>
              <a:rPr lang="en-US" dirty="0" smtClean="0"/>
              <a:t>Content slide</a:t>
            </a:r>
            <a:endParaRPr lang="en-US" dirty="0"/>
          </a:p>
        </p:txBody>
      </p:sp>
    </p:spTree>
    <p:extLst>
      <p:ext uri="{BB962C8B-B14F-4D97-AF65-F5344CB8AC3E}">
        <p14:creationId xmlns:p14="http://schemas.microsoft.com/office/powerpoint/2010/main" val="138620209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Content - All Text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712" y="511302"/>
            <a:ext cx="7881938" cy="914400"/>
          </a:xfrm>
        </p:spPr>
        <p:txBody>
          <a:bodyPr anchor="ctr"/>
          <a:lstStyle>
            <a:lvl1pPr>
              <a:defRPr baseline="0">
                <a:solidFill>
                  <a:schemeClr val="tx1">
                    <a:lumMod val="85000"/>
                    <a:lumOff val="15000"/>
                  </a:schemeClr>
                </a:solidFill>
              </a:defRPr>
            </a:lvl1pPr>
          </a:lstStyle>
          <a:p>
            <a:r>
              <a:rPr lang="en-US" dirty="0" smtClean="0"/>
              <a:t>Content slide – no graphic</a:t>
            </a:r>
            <a:endParaRPr lang="en-US" dirty="0"/>
          </a:p>
        </p:txBody>
      </p:sp>
      <p:sp>
        <p:nvSpPr>
          <p:cNvPr id="3" name="Content Placeholder 2"/>
          <p:cNvSpPr>
            <a:spLocks noGrp="1"/>
          </p:cNvSpPr>
          <p:nvPr>
            <p:ph idx="1"/>
          </p:nvPr>
        </p:nvSpPr>
        <p:spPr>
          <a:xfrm>
            <a:off x="742949" y="1809750"/>
            <a:ext cx="7881937" cy="4491038"/>
          </a:xfrm>
        </p:spPr>
        <p:txBody>
          <a:bodyPr/>
          <a:lstStyle>
            <a:lvl1pPr marL="342900" indent="-342900">
              <a:buClr>
                <a:srgbClr val="0070C0"/>
              </a:buClr>
              <a:buFont typeface="Wingdings" pitchFamily="2" charset="2"/>
              <a:buChar char="§"/>
              <a:defRPr/>
            </a:lvl1pPr>
            <a:lvl2pPr marL="625475" indent="-342900">
              <a:buClr>
                <a:srgbClr val="0070C0"/>
              </a:buClr>
              <a:buFont typeface="Wingdings" pitchFamily="2" charset="2"/>
              <a:buChar char="§"/>
              <a:defRPr/>
            </a:lvl2pPr>
            <a:lvl3pPr marL="863600" indent="-285750">
              <a:buClr>
                <a:srgbClr val="0070C0"/>
              </a:buClr>
              <a:buFont typeface="Wingdings" pitchFamily="2" charset="2"/>
              <a:buChar char="§"/>
              <a:defRPr/>
            </a:lvl3pPr>
            <a:lvl4pPr marL="1146175" indent="-285750">
              <a:buClr>
                <a:srgbClr val="0070C0"/>
              </a:buClr>
              <a:buFont typeface="Wingdings" pitchFamily="2" charset="2"/>
              <a:buChar char="§"/>
              <a:defRPr/>
            </a:lvl4pPr>
            <a:lvl5pPr marL="1374775" indent="-285750">
              <a:buClr>
                <a:srgbClr val="0070C0"/>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470807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Two Column - Blu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marL="342900" indent="-342900">
              <a:buClr>
                <a:srgbClr val="0070C0"/>
              </a:buClr>
              <a:buFont typeface="Wingdings" pitchFamily="2" charset="2"/>
              <a:buChar cha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6549031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FA32F-117F-49BC-9AF7-64DA2146C1B0}" type="datetimeFigureOut">
              <a:rPr lang="en-US" smtClean="0"/>
              <a:pPr/>
              <a:t>7/7/2012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Two Column - R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C00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C00000"/>
              </a:buClr>
              <a:defRPr sz="2400" baseline="0">
                <a:solidFill>
                  <a:schemeClr val="tx1">
                    <a:lumMod val="85000"/>
                    <a:lumOff val="15000"/>
                  </a:schemeClr>
                </a:solidFill>
              </a:defRPr>
            </a:lvl1pPr>
            <a:lvl2pPr>
              <a:buClr>
                <a:srgbClr val="C00000"/>
              </a:buClr>
              <a:defRPr sz="2000" baseline="0">
                <a:solidFill>
                  <a:schemeClr val="tx1">
                    <a:lumMod val="85000"/>
                    <a:lumOff val="15000"/>
                  </a:schemeClr>
                </a:solidFill>
              </a:defRPr>
            </a:lvl2pPr>
            <a:lvl3pPr>
              <a:buClr>
                <a:srgbClr val="C00000"/>
              </a:buClr>
              <a:defRPr sz="1800" baseline="0">
                <a:solidFill>
                  <a:schemeClr val="tx1">
                    <a:lumMod val="85000"/>
                    <a:lumOff val="15000"/>
                  </a:schemeClr>
                </a:solidFill>
              </a:defRPr>
            </a:lvl3pPr>
            <a:lvl4pPr>
              <a:buClr>
                <a:srgbClr val="C00000"/>
              </a:buClr>
              <a:defRPr sz="1600" baseline="0">
                <a:solidFill>
                  <a:schemeClr val="tx1">
                    <a:lumMod val="85000"/>
                    <a:lumOff val="15000"/>
                  </a:schemeClr>
                </a:solidFill>
              </a:defRPr>
            </a:lvl4pPr>
            <a:lvl5pPr>
              <a:buClr>
                <a:srgbClr val="C00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5817116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Two Column - Gree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chemeClr val="accent3">
                  <a:lumMod val="75000"/>
                </a:schemeClr>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chemeClr val="accent3">
                  <a:lumMod val="75000"/>
                </a:schemeClr>
              </a:buClr>
              <a:defRPr sz="2400" baseline="0">
                <a:solidFill>
                  <a:schemeClr val="tx1">
                    <a:lumMod val="85000"/>
                    <a:lumOff val="15000"/>
                  </a:schemeClr>
                </a:solidFill>
              </a:defRPr>
            </a:lvl1pPr>
            <a:lvl2pPr>
              <a:buClr>
                <a:schemeClr val="accent3">
                  <a:lumMod val="75000"/>
                </a:schemeClr>
              </a:buClr>
              <a:defRPr sz="2000" baseline="0">
                <a:solidFill>
                  <a:schemeClr val="tx1">
                    <a:lumMod val="85000"/>
                    <a:lumOff val="15000"/>
                  </a:schemeClr>
                </a:solidFill>
              </a:defRPr>
            </a:lvl2pPr>
            <a:lvl3pPr>
              <a:buClr>
                <a:schemeClr val="accent3">
                  <a:lumMod val="75000"/>
                </a:schemeClr>
              </a:buClr>
              <a:defRPr sz="1800" baseline="0">
                <a:solidFill>
                  <a:schemeClr val="tx1">
                    <a:lumMod val="85000"/>
                    <a:lumOff val="15000"/>
                  </a:schemeClr>
                </a:solidFill>
              </a:defRPr>
            </a:lvl3pPr>
            <a:lvl4pPr>
              <a:buClr>
                <a:schemeClr val="accent3">
                  <a:lumMod val="75000"/>
                </a:schemeClr>
              </a:buClr>
              <a:defRPr sz="1600" baseline="0">
                <a:solidFill>
                  <a:schemeClr val="tx1">
                    <a:lumMod val="85000"/>
                    <a:lumOff val="15000"/>
                  </a:schemeClr>
                </a:solidFill>
              </a:defRPr>
            </a:lvl4pPr>
            <a:lvl5pPr>
              <a:buClr>
                <a:schemeClr val="accent3">
                  <a:lumMod val="75000"/>
                </a:schemeClr>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4"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2771326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Two Column - Yellow">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610100" y="1809750"/>
            <a:ext cx="4133850" cy="4362450"/>
          </a:xfrm>
        </p:spPr>
        <p:txBody>
          <a:bodyPr/>
          <a:lstStyle>
            <a:lvl1pPr>
              <a:buClr>
                <a:srgbClr val="FFC00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809749"/>
            <a:ext cx="4069080" cy="4367213"/>
          </a:xfrm>
        </p:spPr>
        <p:txBody>
          <a:bodyPr/>
          <a:lstStyle>
            <a:lvl1pPr>
              <a:buClr>
                <a:srgbClr val="FFC000"/>
              </a:buClr>
              <a:defRPr sz="2400" baseline="0">
                <a:solidFill>
                  <a:schemeClr val="tx1">
                    <a:lumMod val="85000"/>
                    <a:lumOff val="15000"/>
                  </a:schemeClr>
                </a:solidFill>
              </a:defRPr>
            </a:lvl1pPr>
            <a:lvl2pPr>
              <a:buClr>
                <a:srgbClr val="FFC000"/>
              </a:buClr>
              <a:defRPr sz="2000" baseline="0">
                <a:solidFill>
                  <a:schemeClr val="tx1">
                    <a:lumMod val="85000"/>
                    <a:lumOff val="15000"/>
                  </a:schemeClr>
                </a:solidFill>
              </a:defRPr>
            </a:lvl2pPr>
            <a:lvl3pPr>
              <a:buClr>
                <a:srgbClr val="FFC000"/>
              </a:buClr>
              <a:defRPr sz="1800" baseline="0">
                <a:solidFill>
                  <a:schemeClr val="tx1">
                    <a:lumMod val="85000"/>
                    <a:lumOff val="15000"/>
                  </a:schemeClr>
                </a:solidFill>
              </a:defRPr>
            </a:lvl3pPr>
            <a:lvl4pPr>
              <a:buClr>
                <a:srgbClr val="FFC000"/>
              </a:buClr>
              <a:defRPr sz="1600" baseline="0">
                <a:solidFill>
                  <a:schemeClr val="tx1">
                    <a:lumMod val="85000"/>
                    <a:lumOff val="15000"/>
                  </a:schemeClr>
                </a:solidFill>
              </a:defRPr>
            </a:lvl4pPr>
            <a:lvl5pPr>
              <a:buClr>
                <a:srgbClr val="FFC00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025" y="171450"/>
            <a:ext cx="1508760" cy="1508760"/>
          </a:xfrm>
          <a:prstGeom prst="rect">
            <a:avLst/>
          </a:prstGeom>
        </p:spPr>
      </p:pic>
      <p:sp>
        <p:nvSpPr>
          <p:cNvPr id="13" name="Title 1"/>
          <p:cNvSpPr>
            <a:spLocks noGrp="1"/>
          </p:cNvSpPr>
          <p:nvPr>
            <p:ph type="title" hasCustomPrompt="1"/>
          </p:nvPr>
        </p:nvSpPr>
        <p:spPr>
          <a:xfrm>
            <a:off x="1809750" y="758952"/>
            <a:ext cx="6819900" cy="914400"/>
          </a:xfrm>
        </p:spPr>
        <p:txBody>
          <a:bodyPr anchor="ctr"/>
          <a:lstStyle>
            <a:lvl1pPr>
              <a:defRPr baseline="0">
                <a:solidFill>
                  <a:schemeClr val="tx1">
                    <a:lumMod val="85000"/>
                    <a:lumOff val="15000"/>
                  </a:schemeClr>
                </a:solidFill>
              </a:defRPr>
            </a:lvl1pPr>
          </a:lstStyle>
          <a:p>
            <a:r>
              <a:rPr lang="en-US" dirty="0" smtClean="0"/>
              <a:t>Content slide – two columns</a:t>
            </a:r>
            <a:br>
              <a:rPr lang="en-US" dirty="0" smtClean="0"/>
            </a:br>
            <a:endParaRPr lang="en-US" dirty="0"/>
          </a:p>
        </p:txBody>
      </p:sp>
    </p:spTree>
    <p:extLst>
      <p:ext uri="{BB962C8B-B14F-4D97-AF65-F5344CB8AC3E}">
        <p14:creationId xmlns:p14="http://schemas.microsoft.com/office/powerpoint/2010/main" val="1329692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Content - Two Column - No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Content slide – two columns, no graphic </a:t>
            </a:r>
            <a:endParaRPr lang="en-US" dirty="0"/>
          </a:p>
        </p:txBody>
      </p:sp>
      <p:sp>
        <p:nvSpPr>
          <p:cNvPr id="3" name="Content Placeholder 2"/>
          <p:cNvSpPr>
            <a:spLocks noGrp="1"/>
          </p:cNvSpPr>
          <p:nvPr>
            <p:ph sz="half" idx="1" hasCustomPrompt="1"/>
          </p:nvPr>
        </p:nvSpPr>
        <p:spPr>
          <a:xfrm>
            <a:off x="4610100" y="1143001"/>
            <a:ext cx="4133850" cy="5067299"/>
          </a:xfrm>
        </p:spPr>
        <p:txBody>
          <a:bodyPr/>
          <a:lstStyle>
            <a:lvl1pPr>
              <a:buClr>
                <a:srgbClr val="0070C0"/>
              </a:buClr>
              <a:defRPr sz="2400" baseline="0">
                <a:solidFill>
                  <a:schemeClr val="tx1">
                    <a:lumMod val="85000"/>
                    <a:lumOff val="15000"/>
                  </a:schemeClr>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icon to add picture</a:t>
            </a:r>
            <a:endParaRPr lang="en-US" dirty="0"/>
          </a:p>
        </p:txBody>
      </p:sp>
      <p:sp>
        <p:nvSpPr>
          <p:cNvPr id="4" name="Content Placeholder 3"/>
          <p:cNvSpPr>
            <a:spLocks noGrp="1"/>
          </p:cNvSpPr>
          <p:nvPr>
            <p:ph sz="half" idx="2"/>
          </p:nvPr>
        </p:nvSpPr>
        <p:spPr>
          <a:xfrm>
            <a:off x="457200" y="1138619"/>
            <a:ext cx="4069080" cy="5038344"/>
          </a:xfrm>
        </p:spPr>
        <p:txBody>
          <a:bodyPr/>
          <a:lstStyle>
            <a:lvl1pPr>
              <a:buClr>
                <a:srgbClr val="0070C0"/>
              </a:buClr>
              <a:defRPr sz="2400" baseline="0">
                <a:solidFill>
                  <a:schemeClr val="tx1">
                    <a:lumMod val="85000"/>
                    <a:lumOff val="15000"/>
                  </a:schemeClr>
                </a:solidFill>
              </a:defRPr>
            </a:lvl1pPr>
            <a:lvl2pPr>
              <a:buClr>
                <a:srgbClr val="0070C0"/>
              </a:buClr>
              <a:defRPr sz="2000" baseline="0">
                <a:solidFill>
                  <a:schemeClr val="tx1">
                    <a:lumMod val="85000"/>
                    <a:lumOff val="15000"/>
                  </a:schemeClr>
                </a:solidFill>
              </a:defRPr>
            </a:lvl2pPr>
            <a:lvl3pPr>
              <a:buClr>
                <a:srgbClr val="0070C0"/>
              </a:buClr>
              <a:defRPr sz="1800" baseline="0">
                <a:solidFill>
                  <a:schemeClr val="tx1">
                    <a:lumMod val="85000"/>
                    <a:lumOff val="15000"/>
                  </a:schemeClr>
                </a:solidFill>
              </a:defRPr>
            </a:lvl3pPr>
            <a:lvl4pPr>
              <a:buClr>
                <a:srgbClr val="0070C0"/>
              </a:buClr>
              <a:defRPr sz="1600" baseline="0">
                <a:solidFill>
                  <a:schemeClr val="tx1">
                    <a:lumMod val="85000"/>
                    <a:lumOff val="15000"/>
                  </a:schemeClr>
                </a:solidFill>
              </a:defRPr>
            </a:lvl4pPr>
            <a:lvl5pPr>
              <a:buClr>
                <a:srgbClr val="0070C0"/>
              </a:buClr>
              <a:defRPr sz="1600" baseline="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6760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latin typeface="Segoe Light" pitchFamily="34" charset="0"/>
              </a:rPr>
              <a:t>Demo</a:t>
            </a:r>
            <a:br>
              <a:rPr lang="en-US" dirty="0" smtClean="0">
                <a:solidFill>
                  <a:prstClr val="black">
                    <a:lumMod val="85000"/>
                    <a:lumOff val="15000"/>
                  </a:prstClr>
                </a:solidFill>
                <a:latin typeface="Segoe Light" pitchFamily="34" charset="0"/>
              </a:rPr>
            </a:br>
            <a:endParaRPr lang="en-US" dirty="0">
              <a:solidFill>
                <a:prstClr val="black">
                  <a:lumMod val="85000"/>
                  <a:lumOff val="15000"/>
                </a:prstClr>
              </a:solidFill>
              <a:latin typeface="Segoe Light" pitchFamily="34" charset="0"/>
            </a:endParaRPr>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Light" pitchFamily="34" charset="0"/>
                <a:ea typeface="+mj-ea"/>
                <a:cs typeface="+mj-cs"/>
              </a:defRPr>
            </a:lvl1pPr>
          </a:lstStyle>
          <a:p>
            <a:r>
              <a:rPr lang="en-US" dirty="0" smtClean="0"/>
              <a:t>Add Demo Title</a:t>
            </a:r>
            <a:endParaRPr lang="en-US" dirty="0"/>
          </a:p>
        </p:txBody>
      </p:sp>
    </p:spTree>
    <p:extLst>
      <p:ext uri="{BB962C8B-B14F-4D97-AF65-F5344CB8AC3E}">
        <p14:creationId xmlns:p14="http://schemas.microsoft.com/office/powerpoint/2010/main" val="55641053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4" name="TextBox 3"/>
          <p:cNvSpPr txBox="1"/>
          <p:nvPr userDrawn="1"/>
        </p:nvSpPr>
        <p:spPr>
          <a:xfrm>
            <a:off x="336331" y="5775424"/>
            <a:ext cx="8460828" cy="523220"/>
          </a:xfrm>
          <a:prstGeom prst="rect">
            <a:avLst/>
          </a:prstGeom>
          <a:noFill/>
        </p:spPr>
        <p:txBody>
          <a:bodyPr wrap="square" rtlCol="0">
            <a:spAutoFit/>
          </a:bodyPr>
          <a:lstStyle/>
          <a:p>
            <a:pPr defTabSz="914099" eaLnBrk="0" hangingPunct="0"/>
            <a:r>
              <a:rPr lang="en-US" sz="700" dirty="0" smtClean="0">
                <a:gradFill>
                  <a:gsLst>
                    <a:gs pos="0">
                      <a:prstClr val="black"/>
                    </a:gs>
                    <a:gs pos="100000">
                      <a:prstClr val="black"/>
                    </a:gs>
                  </a:gsLst>
                  <a:lin ang="5400000" scaled="0"/>
                </a:gradFill>
                <a:cs typeface="Arial" charset="0"/>
              </a:rPr>
              <a:t>© 2010 Microsoft Corporation. All rights reserved. Microsoft, Windows, and other product names are or may be registered trademarks and/or trademarks in the U.S. and/or other countries.</a:t>
            </a:r>
          </a:p>
          <a:p>
            <a:pPr defTabSz="914099" eaLnBrk="0" hangingPunct="0"/>
            <a:r>
              <a:rPr lang="en-US" sz="700" dirty="0" smtClean="0">
                <a:gradFill>
                  <a:gsLst>
                    <a:gs pos="0">
                      <a:prstClr val="black"/>
                    </a:gs>
                    <a:gs pos="100000">
                      <a:prstClr val="black"/>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gradFill>
                  <a:gsLst>
                    <a:gs pos="0">
                      <a:prstClr val="black"/>
                    </a:gs>
                    <a:gs pos="100000">
                      <a:prstClr val="black"/>
                    </a:gs>
                  </a:gsLst>
                  <a:lin ang="5400000" scaled="0"/>
                </a:gradFill>
                <a:cs typeface="Arial" charset="0"/>
              </a:rPr>
            </a:br>
            <a:r>
              <a:rPr lang="en-US" sz="700" dirty="0" smtClean="0">
                <a:gradFill>
                  <a:gsLst>
                    <a:gs pos="0">
                      <a:prstClr val="black"/>
                    </a:gs>
                    <a:gs pos="100000">
                      <a:prstClr val="black"/>
                    </a:gs>
                  </a:gsLst>
                  <a:lin ang="5400000" scaled="0"/>
                </a:gradFill>
                <a:cs typeface="Arial" charset="0"/>
              </a:rPr>
              <a:t>MICROSOFT MAKES NO WARRANTIES, EXPRESS, IMPLIED OR STATUTORY, AS TO THE INFORMATION IN THIS PRESENTATION.</a:t>
            </a:r>
            <a:endParaRPr lang="en-US" sz="700" dirty="0">
              <a:gradFill>
                <a:gsLst>
                  <a:gs pos="0">
                    <a:prstClr val="black"/>
                  </a:gs>
                  <a:gs pos="100000">
                    <a:prstClr val="black"/>
                  </a:gs>
                </a:gsLst>
                <a:lin ang="5400000" scaled="0"/>
              </a:gradFill>
              <a:cs typeface="Arial" charset="0"/>
            </a:endParaRPr>
          </a:p>
        </p:txBody>
      </p:sp>
      <p:sp>
        <p:nvSpPr>
          <p:cNvPr id="6" name="Subtitle 2"/>
          <p:cNvSpPr txBox="1">
            <a:spLocks/>
          </p:cNvSpPr>
          <p:nvPr userDrawn="1"/>
        </p:nvSpPr>
        <p:spPr>
          <a:xfrm>
            <a:off x="533399" y="3555588"/>
            <a:ext cx="30480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david.chou@microsoft.com</a:t>
            </a:r>
          </a:p>
          <a:p>
            <a:pPr marL="0" indent="0">
              <a:buFont typeface="Arial" pitchFamily="34" charset="0"/>
              <a:buNone/>
            </a:pPr>
            <a:r>
              <a:rPr lang="en-US" sz="1600" dirty="0" smtClean="0">
                <a:solidFill>
                  <a:prstClr val="white">
                    <a:lumMod val="50000"/>
                  </a:prstClr>
                </a:solidFill>
                <a:latin typeface="Segoe UI" pitchFamily="34" charset="0"/>
                <a:ea typeface="Segoe UI" pitchFamily="34" charset="0"/>
                <a:cs typeface="Segoe UI" pitchFamily="34" charset="0"/>
              </a:rPr>
              <a:t>blogs.msdn.com/</a:t>
            </a:r>
            <a:r>
              <a:rPr lang="en-US" sz="1600" dirty="0" err="1" smtClean="0">
                <a:solidFill>
                  <a:prstClr val="white">
                    <a:lumMod val="50000"/>
                  </a:prstClr>
                </a:solidFill>
                <a:latin typeface="Segoe UI" pitchFamily="34" charset="0"/>
                <a:ea typeface="Segoe UI" pitchFamily="34" charset="0"/>
                <a:cs typeface="Segoe UI" pitchFamily="34" charset="0"/>
              </a:rPr>
              <a:t>dachou</a:t>
            </a:r>
            <a:endParaRPr lang="en-US" sz="1600" dirty="0">
              <a:solidFill>
                <a:prstClr val="white">
                  <a:lumMod val="50000"/>
                </a:prstClr>
              </a:solidFill>
              <a:latin typeface="Segoe UI" pitchFamily="34" charset="0"/>
              <a:ea typeface="Segoe UI" pitchFamily="34" charset="0"/>
              <a:cs typeface="Segoe UI" pitchFamily="34" charset="0"/>
            </a:endParaRPr>
          </a:p>
        </p:txBody>
      </p:sp>
      <p:sp>
        <p:nvSpPr>
          <p:cNvPr id="7" name="TextBox 6"/>
          <p:cNvSpPr txBox="1"/>
          <p:nvPr userDrawn="1"/>
        </p:nvSpPr>
        <p:spPr>
          <a:xfrm>
            <a:off x="533399" y="2743200"/>
            <a:ext cx="5867400" cy="707886"/>
          </a:xfrm>
          <a:prstGeom prst="rect">
            <a:avLst/>
          </a:prstGeom>
          <a:noFill/>
        </p:spPr>
        <p:txBody>
          <a:bodyPr wrap="square" rtlCol="0">
            <a:spAutoFit/>
          </a:bodyPr>
          <a:lstStyle/>
          <a:p>
            <a:r>
              <a:rPr lang="en-US" sz="4000" spc="-150" dirty="0" smtClean="0">
                <a:solidFill>
                  <a:srgbClr val="00B0F0"/>
                </a:solidFill>
                <a:latin typeface="Segoe UI" pitchFamily="34" charset="0"/>
                <a:ea typeface="Segoe UI" pitchFamily="34" charset="0"/>
                <a:cs typeface="Segoe UI" pitchFamily="34" charset="0"/>
              </a:rPr>
              <a:t>Thank you!</a:t>
            </a:r>
            <a:endParaRPr lang="en-US" sz="4000" spc="-150" dirty="0">
              <a:solidFill>
                <a:srgbClr val="00B0F0"/>
              </a:solidFill>
              <a:latin typeface="Segoe UI" pitchFamily="34" charset="0"/>
              <a:ea typeface="Segoe UI" pitchFamily="34" charset="0"/>
              <a:cs typeface="Segoe UI" pitchFamily="34" charset="0"/>
            </a:endParaRPr>
          </a:p>
        </p:txBody>
      </p:sp>
      <p:pic>
        <p:nvPicPr>
          <p:cNvPr id="8" name="Picture 6" descr="C:\Program Files\Microsoft Resource DVD Artwork\DVD_ART\BoxShots_Logos\MICROSOFT\Microsoft logo with new tagline black.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762000" y="5383448"/>
            <a:ext cx="1371600" cy="235132"/>
          </a:xfrm>
          <a:prstGeom prst="rect">
            <a:avLst/>
          </a:prstGeom>
          <a:noFill/>
        </p:spPr>
      </p:pic>
      <p:pic>
        <p:nvPicPr>
          <p:cNvPr id="9" name="Picture 6" descr="C:\Program Files\Microsoft Resource DVD Artwork\DVD_ART\BoxShots_Logos\MICROSOFT\Microsoft logo with new tagline black.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219200" y="5157225"/>
            <a:ext cx="2285999" cy="232755"/>
          </a:xfrm>
          <a:prstGeom prst="rect">
            <a:avLst/>
          </a:prstGeom>
          <a:noFill/>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81346" y="5229071"/>
            <a:ext cx="1448736" cy="54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44661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Demo Header">
    <p:spTree>
      <p:nvGrpSpPr>
        <p:cNvPr id="1" name=""/>
        <p:cNvGrpSpPr/>
        <p:nvPr/>
      </p:nvGrpSpPr>
      <p:grpSpPr>
        <a:xfrm>
          <a:off x="0" y="0"/>
          <a:ext cx="0" cy="0"/>
          <a:chOff x="0" y="0"/>
          <a:chExt cx="0" cy="0"/>
        </a:xfrm>
      </p:grpSpPr>
      <p:cxnSp>
        <p:nvCxnSpPr>
          <p:cNvPr id="18" name="Straight Connector 17"/>
          <p:cNvCxnSpPr/>
          <p:nvPr userDrawn="1"/>
        </p:nvCxnSpPr>
        <p:spPr>
          <a:xfrm>
            <a:off x="0" y="4767942"/>
            <a:ext cx="9144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
        <p:nvSpPr>
          <p:cNvPr id="14" name="Title 1"/>
          <p:cNvSpPr txBox="1">
            <a:spLocks/>
          </p:cNvSpPr>
          <p:nvPr userDrawn="1"/>
        </p:nvSpPr>
        <p:spPr>
          <a:xfrm>
            <a:off x="1809750" y="758952"/>
            <a:ext cx="68199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lumMod val="85000"/>
                    <a:lumOff val="15000"/>
                  </a:schemeClr>
                </a:solidFill>
                <a:latin typeface="Segoe UI" pitchFamily="34" charset="0"/>
                <a:ea typeface="+mj-ea"/>
                <a:cs typeface="+mj-cs"/>
              </a:defRPr>
            </a:lvl1pPr>
          </a:lstStyle>
          <a:p>
            <a:r>
              <a:rPr lang="en-US" dirty="0" smtClean="0">
                <a:solidFill>
                  <a:prstClr val="black">
                    <a:lumMod val="85000"/>
                    <a:lumOff val="15000"/>
                  </a:prstClr>
                </a:solidFill>
              </a:rPr>
              <a:t>Demo</a:t>
            </a:r>
            <a:br>
              <a:rPr lang="en-US" dirty="0" smtClean="0">
                <a:solidFill>
                  <a:prstClr val="black">
                    <a:lumMod val="85000"/>
                    <a:lumOff val="15000"/>
                  </a:prstClr>
                </a:solidFill>
              </a:rPr>
            </a:br>
            <a:endParaRPr lang="en-US" dirty="0">
              <a:solidFill>
                <a:prstClr val="black">
                  <a:lumMod val="85000"/>
                  <a:lumOff val="15000"/>
                </a:prstClr>
              </a:solidFill>
            </a:endParaRPr>
          </a:p>
        </p:txBody>
      </p:sp>
      <p:sp>
        <p:nvSpPr>
          <p:cNvPr id="20" name="TextBox 19"/>
          <p:cNvSpPr txBox="1"/>
          <p:nvPr userDrawn="1"/>
        </p:nvSpPr>
        <p:spPr>
          <a:xfrm>
            <a:off x="-361917" y="6492240"/>
            <a:ext cx="2386584" cy="230832"/>
          </a:xfrm>
          <a:prstGeom prst="rect">
            <a:avLst/>
          </a:prstGeom>
          <a:noFill/>
        </p:spPr>
        <p:txBody>
          <a:bodyPr wrap="square" rtlCol="0">
            <a:spAutoFit/>
          </a:bodyPr>
          <a:lstStyle/>
          <a:p>
            <a:pPr algn="ctr"/>
            <a:r>
              <a:rPr lang="en-US" sz="900" dirty="0" smtClean="0">
                <a:gradFill>
                  <a:gsLst>
                    <a:gs pos="0">
                      <a:prstClr val="black">
                        <a:lumMod val="85000"/>
                        <a:lumOff val="15000"/>
                      </a:prstClr>
                    </a:gs>
                    <a:gs pos="100000">
                      <a:prstClr val="black">
                        <a:lumMod val="85000"/>
                        <a:lumOff val="15000"/>
                      </a:prstClr>
                    </a:gs>
                  </a:gsLst>
                  <a:lin ang="16200000" scaled="0"/>
                </a:gradFill>
              </a:rPr>
              <a:t>Microsoft Confidential</a:t>
            </a:r>
            <a:endParaRPr lang="en-US" sz="900" dirty="0">
              <a:gradFill>
                <a:gsLst>
                  <a:gs pos="0">
                    <a:prstClr val="black">
                      <a:lumMod val="85000"/>
                      <a:lumOff val="15000"/>
                    </a:prstClr>
                  </a:gs>
                  <a:gs pos="100000">
                    <a:prstClr val="black">
                      <a:lumMod val="85000"/>
                      <a:lumOff val="15000"/>
                    </a:prstClr>
                  </a:gs>
                </a:gsLst>
                <a:lin ang="16200000" scaled="0"/>
              </a:gradFill>
            </a:endParaRP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9907" y="6383770"/>
            <a:ext cx="2057400" cy="360470"/>
          </a:xfrm>
          <a:prstGeom prst="rect">
            <a:avLst/>
          </a:prstGeom>
        </p:spPr>
      </p:pic>
      <p:sp>
        <p:nvSpPr>
          <p:cNvPr id="22" name="Picture Placeholder 8"/>
          <p:cNvSpPr>
            <a:spLocks noGrp="1"/>
          </p:cNvSpPr>
          <p:nvPr>
            <p:ph type="pic" sz="quarter" idx="12"/>
          </p:nvPr>
        </p:nvSpPr>
        <p:spPr>
          <a:xfrm>
            <a:off x="0" y="2278994"/>
            <a:ext cx="9144000" cy="2744268"/>
          </a:xfrm>
        </p:spPr>
        <p:txBody>
          <a:bodyPr anchor="ctr"/>
          <a:lstStyle>
            <a:lvl1pPr algn="ctr">
              <a:defRPr>
                <a:latin typeface="Segoe UI" pitchFamily="34" charset="0"/>
                <a:ea typeface="Segoe UI" pitchFamily="34" charset="0"/>
                <a:cs typeface="Segoe UI" pitchFamily="34" charset="0"/>
              </a:defRPr>
            </a:lvl1pPr>
          </a:lstStyle>
          <a:p>
            <a:endParaRPr lang="en-US" dirty="0"/>
          </a:p>
        </p:txBody>
      </p:sp>
      <p:sp>
        <p:nvSpPr>
          <p:cNvPr id="23" name="Title 1"/>
          <p:cNvSpPr>
            <a:spLocks noGrp="1"/>
          </p:cNvSpPr>
          <p:nvPr>
            <p:ph type="ctrTitle" hasCustomPrompt="1"/>
          </p:nvPr>
        </p:nvSpPr>
        <p:spPr>
          <a:xfrm>
            <a:off x="2895600" y="5043050"/>
            <a:ext cx="3361592" cy="838200"/>
          </a:xfrm>
        </p:spPr>
        <p:txBody>
          <a:bodyPr vert="horz" wrap="square" lIns="91440" tIns="45720" rIns="91440" bIns="45720" rtlCol="0" anchor="ctr">
            <a:noAutofit/>
          </a:bodyPr>
          <a:lstStyle>
            <a:lvl1pPr marL="0" algn="ctr" defTabSz="457200" rtl="0" eaLnBrk="1" latinLnBrk="0" hangingPunct="1">
              <a:lnSpc>
                <a:spcPct val="90000"/>
              </a:lnSpc>
              <a:spcBef>
                <a:spcPct val="0"/>
              </a:spcBef>
              <a:buNone/>
              <a:defRPr lang="en-US" sz="2400" b="0" kern="1200" cap="none" spc="0" baseline="0" dirty="0">
                <a:ln w="3175">
                  <a:noFill/>
                </a:ln>
                <a:solidFill>
                  <a:schemeClr val="tx1">
                    <a:lumMod val="85000"/>
                    <a:lumOff val="15000"/>
                  </a:schemeClr>
                </a:solidFill>
                <a:effectLst/>
                <a:latin typeface="Segoe UI" pitchFamily="34" charset="0"/>
                <a:ea typeface="+mj-ea"/>
                <a:cs typeface="+mj-cs"/>
              </a:defRPr>
            </a:lvl1pPr>
          </a:lstStyle>
          <a:p>
            <a:r>
              <a:rPr lang="en-US" dirty="0" smtClean="0"/>
              <a:t>Add Demo Title</a:t>
            </a:r>
            <a:endParaRPr lang="en-US" dirty="0"/>
          </a:p>
        </p:txBody>
      </p:sp>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5751" y="6344769"/>
            <a:ext cx="1276350" cy="3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14880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 Gr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grayscl/>
            <a:lum bright="80000" contrast="-89000"/>
            <a:extLst>
              <a:ext uri="{28A0092B-C50C-407E-A947-70E740481C1C}">
                <a14:useLocalDpi xmlns:a14="http://schemas.microsoft.com/office/drawing/2010/main" val="0"/>
              </a:ext>
            </a:extLst>
          </a:blip>
          <a:stretch>
            <a:fillRect/>
          </a:stretch>
        </p:blipFill>
        <p:spPr>
          <a:xfrm>
            <a:off x="200025" y="171450"/>
            <a:ext cx="1504950" cy="1504950"/>
          </a:xfrm>
          <a:prstGeom prst="rect">
            <a:avLst/>
          </a:prstGeom>
        </p:spPr>
      </p:pic>
    </p:spTree>
    <p:extLst>
      <p:ext uri="{BB962C8B-B14F-4D97-AF65-F5344CB8AC3E}">
        <p14:creationId xmlns:p14="http://schemas.microsoft.com/office/powerpoint/2010/main" val="727426766"/>
      </p:ext>
    </p:extLst>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 Full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9750" y="511302"/>
            <a:ext cx="6819900" cy="914400"/>
          </a:xfrm>
        </p:spPr>
        <p:txBody>
          <a:bodyPr anchor="ctr"/>
          <a:lstStyle>
            <a:lvl1pPr>
              <a:defRPr baseline="0">
                <a:solidFill>
                  <a:schemeClr val="tx1">
                    <a:lumMod val="85000"/>
                    <a:lumOff val="15000"/>
                  </a:schemeClr>
                </a:solidFill>
                <a:latin typeface="Segoe Light" pitchFamily="34" charset="0"/>
              </a:defRPr>
            </a:lvl1pPr>
          </a:lstStyle>
          <a:p>
            <a:r>
              <a:rPr lang="en-US" dirty="0" smtClean="0"/>
              <a:t>Content slide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545" y="169970"/>
            <a:ext cx="1507910" cy="1507910"/>
          </a:xfrm>
          <a:prstGeom prst="rect">
            <a:avLst/>
          </a:prstGeom>
        </p:spPr>
      </p:pic>
    </p:spTree>
    <p:extLst>
      <p:ext uri="{BB962C8B-B14F-4D97-AF65-F5344CB8AC3E}">
        <p14:creationId xmlns:p14="http://schemas.microsoft.com/office/powerpoint/2010/main" val="381326841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390E9C7-0309-4770-B38E-3C5BC4F5E246}" type="datetimeFigureOut">
              <a:rPr lang="en-US" smtClean="0">
                <a:solidFill>
                  <a:prstClr val="black"/>
                </a:solidFill>
              </a:rPr>
              <a:pPr/>
              <a:t>7/7/2012</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Tree>
    <p:extLst>
      <p:ext uri="{BB962C8B-B14F-4D97-AF65-F5344CB8AC3E}">
        <p14:creationId xmlns:p14="http://schemas.microsoft.com/office/powerpoint/2010/main" val="424986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7/7/2012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2077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0824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1459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04610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62138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7413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4608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28687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1055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0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FA32F-117F-49BC-9AF7-64DA2146C1B0}" type="datetimeFigureOut">
              <a:rPr lang="en-US" smtClean="0"/>
              <a:pPr/>
              <a:t>7/7/2012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DBE62-276F-4208-9DFD-0E7B9C117CC9}"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03470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Divider w/ Graphic">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0" y="3312179"/>
            <a:ext cx="9144000" cy="484094"/>
          </a:xfrm>
        </p:spPr>
        <p:txBody>
          <a:bodyPr>
            <a:noAutofit/>
          </a:bodyPr>
          <a:lstStyle>
            <a:lvl1pPr marL="0" indent="0" algn="ctr" defTabSz="457200" rtl="0" eaLnBrk="1" latinLnBrk="0" hangingPunct="1">
              <a:spcBef>
                <a:spcPts val="0"/>
              </a:spcBef>
              <a:buFont typeface="Arial"/>
              <a:buNone/>
              <a:defRPr lang="en-US" sz="3200" kern="1200" baseline="0" dirty="0">
                <a:solidFill>
                  <a:schemeClr val="tx1">
                    <a:lumMod val="85000"/>
                    <a:lumOff val="15000"/>
                  </a:schemeClr>
                </a:solidFill>
                <a:latin typeface="Segoe Light"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Add Section Title Here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50" y="304800"/>
            <a:ext cx="1276350" cy="1276350"/>
          </a:xfrm>
          <a:prstGeom prst="rect">
            <a:avLst/>
          </a:prstGeom>
        </p:spPr>
      </p:pic>
    </p:spTree>
    <p:extLst>
      <p:ext uri="{BB962C8B-B14F-4D97-AF65-F5344CB8AC3E}">
        <p14:creationId xmlns:p14="http://schemas.microsoft.com/office/powerpoint/2010/main" val="3343099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9987073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602175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1170374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41741279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12710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16790660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9709144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CFA32F-117F-49BC-9AF7-64DA2146C1B0}" type="datetimeFigureOut">
              <a:rPr lang="en-US" smtClean="0"/>
              <a:pPr/>
              <a:t>7/7/2012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DBE62-276F-4208-9DFD-0E7B9C117CC9}" type="slidenum">
              <a:rPr lang="en-US" smtClean="0"/>
              <a:pPr/>
              <a:t>‹#›</a:t>
            </a:fld>
            <a:endParaRPr lang="en-US"/>
          </a:p>
        </p:txBody>
      </p:sp>
    </p:spTree>
    <p:extLst>
      <p:ext uri="{BB962C8B-B14F-4D97-AF65-F5344CB8AC3E}">
        <p14:creationId xmlns:p14="http://schemas.microsoft.com/office/powerpoint/2010/main" val="203052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2.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6.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FA32F-117F-49BC-9AF7-64DA2146C1B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5199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152"/>
            <a:ext cx="8229600" cy="914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2437" y="114300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879907" y="6348145"/>
            <a:ext cx="2057400" cy="360470"/>
          </a:xfrm>
          <a:prstGeom prst="rect">
            <a:avLst/>
          </a:prstGeom>
        </p:spPr>
      </p:pic>
    </p:spTree>
    <p:extLst>
      <p:ext uri="{BB962C8B-B14F-4D97-AF65-F5344CB8AC3E}">
        <p14:creationId xmlns:p14="http://schemas.microsoft.com/office/powerpoint/2010/main" val="2246176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Lst>
  <p:transition>
    <p:fade/>
  </p:transition>
  <p:timing>
    <p:tnLst>
      <p:par>
        <p:cTn id="1" dur="indefinite" restart="never" nodeType="tmRoot"/>
      </p:par>
    </p:tnLst>
  </p:timing>
  <p:hf hdr="0" ftr="0" dt="0"/>
  <p:txStyles>
    <p:titleStyle>
      <a:lvl1pPr algn="l" defTabSz="457200" rtl="0" eaLnBrk="1" latinLnBrk="0" hangingPunct="1">
        <a:spcBef>
          <a:spcPct val="0"/>
        </a:spcBef>
        <a:buNone/>
        <a:defRPr sz="3200" kern="1200" baseline="0">
          <a:solidFill>
            <a:schemeClr val="tx1"/>
          </a:solidFill>
          <a:latin typeface="Segoe Light" pitchFamily="34" charset="0"/>
          <a:ea typeface="+mj-ea"/>
          <a:cs typeface="+mj-cs"/>
        </a:defRPr>
      </a:lvl1pPr>
    </p:titleStyle>
    <p:bodyStyle>
      <a:lvl1pPr marL="282575" indent="-282575" algn="l" defTabSz="457200" rtl="0" eaLnBrk="1" latinLnBrk="0" hangingPunct="1">
        <a:spcBef>
          <a:spcPct val="20000"/>
        </a:spcBef>
        <a:buClr>
          <a:srgbClr val="557EB9"/>
        </a:buClr>
        <a:buFont typeface="Wingdings" pitchFamily="2" charset="2"/>
        <a:buChar char="§"/>
        <a:defRPr sz="2400" kern="1200" baseline="0">
          <a:solidFill>
            <a:schemeClr val="tx1"/>
          </a:solidFill>
          <a:latin typeface="+mn-lt"/>
          <a:ea typeface="+mn-ea"/>
          <a:cs typeface="+mn-cs"/>
        </a:defRPr>
      </a:lvl1pPr>
      <a:lvl2pPr marL="577850" indent="-295275" algn="l" defTabSz="457200" rtl="0" eaLnBrk="1" latinLnBrk="0" hangingPunct="1">
        <a:spcBef>
          <a:spcPct val="20000"/>
        </a:spcBef>
        <a:buClr>
          <a:srgbClr val="557EB9"/>
        </a:buClr>
        <a:buFont typeface="Wingdings" pitchFamily="2" charset="2"/>
        <a:buChar char="§"/>
        <a:defRPr sz="2000" kern="1200" baseline="0">
          <a:solidFill>
            <a:schemeClr val="tx1"/>
          </a:solidFill>
          <a:latin typeface="+mn-lt"/>
          <a:ea typeface="+mn-ea"/>
          <a:cs typeface="+mn-cs"/>
        </a:defRPr>
      </a:lvl2pPr>
      <a:lvl3pPr marL="860425" indent="-282575" algn="l" defTabSz="457200" rtl="0" eaLnBrk="1" latinLnBrk="0" hangingPunct="1">
        <a:spcBef>
          <a:spcPct val="20000"/>
        </a:spcBef>
        <a:buClr>
          <a:srgbClr val="557EB9"/>
        </a:buClr>
        <a:buFont typeface="Wingdings" pitchFamily="2" charset="2"/>
        <a:buChar char="§"/>
        <a:defRPr sz="1800" kern="1200" baseline="0">
          <a:solidFill>
            <a:schemeClr val="tx1"/>
          </a:solidFill>
          <a:latin typeface="+mn-lt"/>
          <a:ea typeface="+mn-ea"/>
          <a:cs typeface="+mn-cs"/>
        </a:defRPr>
      </a:lvl3pPr>
      <a:lvl4pPr marL="10890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4pPr>
      <a:lvl5pPr marL="1317625" indent="-228600" algn="l" defTabSz="457200" rtl="0" eaLnBrk="1" latinLnBrk="0" hangingPunct="1">
        <a:spcBef>
          <a:spcPct val="20000"/>
        </a:spcBef>
        <a:buClr>
          <a:srgbClr val="557EB9"/>
        </a:buClr>
        <a:buFont typeface="Wingdings" pitchFamily="2" charset="2"/>
        <a:buChar char="§"/>
        <a:defRPr sz="16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77F6-3290-4FAA-9AD5-19BC3B3EEE00}" type="datetimeFigureOut">
              <a:rPr lang="en-US" smtClean="0">
                <a:solidFill>
                  <a:prstClr val="black">
                    <a:tint val="75000"/>
                  </a:prstClr>
                </a:solidFill>
              </a:rPr>
              <a:pPr/>
              <a:t>7/7/2012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7561C-19E7-4FB3-9AF2-7F12399082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09943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fld id="{EACFA32F-117F-49BC-9AF7-64DA2146C1B0}" type="datetimeFigureOut">
              <a:rPr lang="en-US" smtClean="0"/>
              <a:pPr/>
              <a:t>7/7/2012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fld id="{940DBE62-276F-4208-9DFD-0E7B9C117C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98.xml"/><Relationship Id="rId1" Type="http://schemas.openxmlformats.org/officeDocument/2006/relationships/tags" Target="../tags/tag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5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msmuga\Desktop\UI_MIX\Email_menu_vr1.wmv" TargetMode="External"/><Relationship Id="rId1" Type="http://schemas.microsoft.com/office/2007/relationships/media" Target="file:///C:\Users\msmuga\Desktop\UI_MIX\Email_menu_vr1.wmv" TargetMode="External"/><Relationship Id="rId5" Type="http://schemas.openxmlformats.org/officeDocument/2006/relationships/image" Target="../media/image58.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msmuga\Desktop\UI_MIX\Pivotsample2.wmv" TargetMode="External"/><Relationship Id="rId1" Type="http://schemas.microsoft.com/office/2007/relationships/media" Target="file:///C:\Users\msmuga\Desktop\UI_MIX\Pivotsample2.wmv" TargetMode="External"/><Relationship Id="rId5" Type="http://schemas.openxmlformats.org/officeDocument/2006/relationships/image" Target="../media/image59.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0.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7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22.jpeg"/><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uxnext.org.ua/" TargetMode="External"/><Relationship Id="rId2" Type="http://schemas.openxmlformats.org/officeDocument/2006/relationships/hyperlink" Target="http://wp7rocks.com/" TargetMode="External"/><Relationship Id="rId1" Type="http://schemas.openxmlformats.org/officeDocument/2006/relationships/slideLayout" Target="../slideLayouts/slideLayout1.xml"/><Relationship Id="rId6" Type="http://schemas.openxmlformats.org/officeDocument/2006/relationships/hyperlink" Target="http://msdn.microsoft.com/en-us/library/ff637515(VS.92).aspx" TargetMode="External"/><Relationship Id="rId5" Type="http://schemas.openxmlformats.org/officeDocument/2006/relationships/hyperlink" Target="windowsphonegeek.com" TargetMode="External"/><Relationship Id="rId4" Type="http://schemas.openxmlformats.org/officeDocument/2006/relationships/hyperlink" Target="http://create.msdn.com/"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channel9.msdn.com/Events/TechEd/NorthAmerica/2011/WPH309" TargetMode="External"/><Relationship Id="rId2" Type="http://schemas.openxmlformats.org/officeDocument/2006/relationships/hyperlink" Target="http://blogs.msdn.com/b/stasus/archive/2011/09/27/windows-phone-development-live-tiles.aspx" TargetMode="External"/><Relationship Id="rId1" Type="http://schemas.openxmlformats.org/officeDocument/2006/relationships/slideLayout" Target="../slideLayouts/slideLayout1.xml"/><Relationship Id="rId4" Type="http://schemas.openxmlformats.org/officeDocument/2006/relationships/hyperlink" Target="http://create.msdn.com/en-US/education/basics/push_notification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northamerica.msteched.com/webcasts?video=special_wpdev_pre026&amp;fbid=FjSj91mXcYQ" TargetMode="External"/><Relationship Id="rId2" Type="http://schemas.openxmlformats.org/officeDocument/2006/relationships/hyperlink" Target="http://msdn.microsoft.com/en-us/library/ff402558(VS.92).aspx" TargetMode="External"/><Relationship Id="rId1" Type="http://schemas.openxmlformats.org/officeDocument/2006/relationships/slideLayout" Target="../slideLayouts/slideLayout1.xml"/><Relationship Id="rId5" Type="http://schemas.openxmlformats.org/officeDocument/2006/relationships/hyperlink" Target="http://dimecasts.net/Casts/CastDetails/195" TargetMode="External"/><Relationship Id="rId4" Type="http://schemas.openxmlformats.org/officeDocument/2006/relationships/hyperlink" Target="http://devlicio.us/blogs/derik_whittaker/archive/2011/07/16/working-with-live-tiles-in-wp7-mango-creating-updating-and-deleting-them.aspx"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www.wp7rocks.com/search/label/31%20%D0%B4%D0%B5%D0%BD%D1%8C%20%D1%81%20Mango" TargetMode="External"/><Relationship Id="rId2" Type="http://schemas.openxmlformats.org/officeDocument/2006/relationships/hyperlink" Target="http://www.wp7rocks.com/p/sql-ce.html"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label.png"/>
          <p:cNvPicPr>
            <a:picLocks noChangeAspect="1"/>
          </p:cNvPicPr>
          <p:nvPr/>
        </p:nvPicPr>
        <p:blipFill>
          <a:blip r:embed="rId3" cstate="print"/>
          <a:stretch>
            <a:fillRect/>
          </a:stretch>
        </p:blipFill>
        <p:spPr>
          <a:xfrm>
            <a:off x="838200" y="586896"/>
            <a:ext cx="3200400" cy="708504"/>
          </a:xfrm>
          <a:prstGeom prst="rect">
            <a:avLst/>
          </a:prstGeom>
        </p:spPr>
      </p:pic>
      <p:sp>
        <p:nvSpPr>
          <p:cNvPr id="6" name="TextBox 4"/>
          <p:cNvSpPr txBox="1">
            <a:spLocks noChangeArrowheads="1"/>
          </p:cNvSpPr>
          <p:nvPr/>
        </p:nvSpPr>
        <p:spPr bwMode="auto">
          <a:xfrm>
            <a:off x="849702" y="5181600"/>
            <a:ext cx="76962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b="1" dirty="0">
                <a:solidFill>
                  <a:schemeClr val="bg2"/>
                </a:solidFill>
                <a:latin typeface="Segoe Light" pitchFamily="34" charset="0"/>
              </a:rPr>
              <a:t>g</a:t>
            </a:r>
            <a:r>
              <a:rPr lang="en-US" sz="3200" b="1" dirty="0" smtClean="0">
                <a:solidFill>
                  <a:schemeClr val="bg2"/>
                </a:solidFill>
                <a:latin typeface="Segoe Light" pitchFamily="34" charset="0"/>
              </a:rPr>
              <a:t>o</a:t>
            </a:r>
            <a:r>
              <a:rPr lang="en-US" sz="3200" b="1" dirty="0">
                <a:solidFill>
                  <a:schemeClr val="bg2"/>
                </a:solidFill>
                <a:latin typeface="Segoe Light" pitchFamily="34" charset="0"/>
              </a:rPr>
              <a:t> </a:t>
            </a:r>
            <a:r>
              <a:rPr lang="en-US" sz="3200" b="1" dirty="0" smtClean="0">
                <a:solidFill>
                  <a:schemeClr val="bg2"/>
                </a:solidFill>
                <a:latin typeface="Segoe Light" pitchFamily="34" charset="0"/>
              </a:rPr>
              <a:t>mobile</a:t>
            </a:r>
            <a:r>
              <a:rPr lang="en-US" sz="3200" b="1" dirty="0">
                <a:solidFill>
                  <a:schemeClr val="bg2"/>
                </a:solidFill>
                <a:latin typeface="Segoe Light" pitchFamily="34" charset="0"/>
              </a:rPr>
              <a:t>! w</a:t>
            </a:r>
            <a:r>
              <a:rPr lang="en-US" sz="3200" b="1" dirty="0" smtClean="0">
                <a:solidFill>
                  <a:schemeClr val="bg2"/>
                </a:solidFill>
                <a:latin typeface="Segoe Light" pitchFamily="34" charset="0"/>
              </a:rPr>
              <a:t>indows </a:t>
            </a:r>
            <a:r>
              <a:rPr lang="en-US" sz="3200" b="1" dirty="0">
                <a:solidFill>
                  <a:schemeClr val="bg2"/>
                </a:solidFill>
                <a:latin typeface="Segoe Light" pitchFamily="34" charset="0"/>
              </a:rPr>
              <a:t>p</a:t>
            </a:r>
            <a:r>
              <a:rPr lang="en-US" sz="3200" b="1" dirty="0" smtClean="0">
                <a:solidFill>
                  <a:schemeClr val="bg2"/>
                </a:solidFill>
                <a:latin typeface="Segoe Light" pitchFamily="34" charset="0"/>
              </a:rPr>
              <a:t>hone for </a:t>
            </a:r>
            <a:r>
              <a:rPr lang="en-US" sz="3200" b="1" dirty="0">
                <a:solidFill>
                  <a:schemeClr val="bg2"/>
                </a:solidFill>
                <a:latin typeface="Segoe Light" pitchFamily="34" charset="0"/>
              </a:rPr>
              <a:t>all </a:t>
            </a:r>
            <a:br>
              <a:rPr lang="en-US" sz="3200" b="1" dirty="0">
                <a:solidFill>
                  <a:schemeClr val="bg2"/>
                </a:solidFill>
                <a:latin typeface="Segoe Light" pitchFamily="34" charset="0"/>
              </a:rPr>
            </a:br>
            <a:r>
              <a:rPr lang="ru-RU" b="1" dirty="0" err="1">
                <a:solidFill>
                  <a:schemeClr val="bg2"/>
                </a:solidFill>
                <a:latin typeface="Segoe Light" pitchFamily="34" charset="0"/>
              </a:rPr>
              <a:t>александр</a:t>
            </a:r>
            <a:r>
              <a:rPr lang="ru-RU" b="1" dirty="0">
                <a:solidFill>
                  <a:schemeClr val="bg2"/>
                </a:solidFill>
                <a:latin typeface="Segoe Light" pitchFamily="34" charset="0"/>
              </a:rPr>
              <a:t> </a:t>
            </a:r>
            <a:r>
              <a:rPr lang="ru-RU" b="1" dirty="0" err="1">
                <a:solidFill>
                  <a:schemeClr val="bg2"/>
                </a:solidFill>
                <a:latin typeface="Segoe Light" pitchFamily="34" charset="0"/>
              </a:rPr>
              <a:t>краковецкий</a:t>
            </a:r>
            <a:endParaRPr lang="ru-RU" b="1" dirty="0">
              <a:solidFill>
                <a:schemeClr val="bg2"/>
              </a:solidFill>
              <a:latin typeface="Segoe Light" pitchFamily="34" charset="0"/>
            </a:endParaRPr>
          </a:p>
          <a:p>
            <a:pPr eaLnBrk="1" hangingPunct="1"/>
            <a:r>
              <a:rPr lang="en-US" dirty="0" err="1" smtClean="0">
                <a:solidFill>
                  <a:schemeClr val="bg2"/>
                </a:solidFill>
                <a:latin typeface="Segoe Light" pitchFamily="34" charset="0"/>
              </a:rPr>
              <a:t>devrain</a:t>
            </a:r>
            <a:r>
              <a:rPr lang="en-US" dirty="0" smtClean="0">
                <a:solidFill>
                  <a:schemeClr val="bg2"/>
                </a:solidFill>
                <a:latin typeface="Segoe Light" pitchFamily="34" charset="0"/>
              </a:rPr>
              <a:t> </a:t>
            </a:r>
            <a:r>
              <a:rPr lang="en-US" dirty="0" smtClean="0">
                <a:solidFill>
                  <a:schemeClr val="bg2"/>
                </a:solidFill>
                <a:latin typeface="Segoe Light" pitchFamily="34" charset="0"/>
              </a:rPr>
              <a:t>solutions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7025" y="5643063"/>
            <a:ext cx="2101410" cy="800421"/>
          </a:xfrm>
          <a:prstGeom prst="rect">
            <a:avLst/>
          </a:prstGeom>
        </p:spPr>
      </p:pic>
    </p:spTree>
    <p:custDataLst>
      <p:tags r:id="rId1"/>
    </p:custDataLst>
    <p:extLst>
      <p:ext uri="{BB962C8B-B14F-4D97-AF65-F5344CB8AC3E}">
        <p14:creationId xmlns:p14="http://schemas.microsoft.com/office/powerpoint/2010/main" val="32522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latin typeface="Segoe Light"/>
                <a:cs typeface="Segoe Light"/>
              </a:rPr>
              <a:t>interaction model</a:t>
            </a:r>
            <a:endParaRPr lang="en-US" sz="4000" dirty="0">
              <a:latin typeface="Segoe Light"/>
              <a:cs typeface="Segoe Light"/>
            </a:endParaRPr>
          </a:p>
        </p:txBody>
      </p:sp>
      <p:sp>
        <p:nvSpPr>
          <p:cNvPr id="5" name="Title 1"/>
          <p:cNvSpPr txBox="1">
            <a:spLocks/>
          </p:cNvSpPr>
          <p:nvPr/>
        </p:nvSpPr>
        <p:spPr>
          <a:xfrm>
            <a:off x="533400" y="56769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a:latin typeface="Segoe Light"/>
                <a:ea typeface="+mj-ea"/>
                <a:cs typeface="Segoe Light"/>
              </a:rPr>
              <a:t>у</a:t>
            </a:r>
            <a:r>
              <a:rPr lang="ru-RU" sz="2400" dirty="0" smtClean="0">
                <a:latin typeface="Segoe Light"/>
                <a:ea typeface="+mj-ea"/>
                <a:cs typeface="Segoe Light"/>
              </a:rPr>
              <a:t>чет отклика системы на каждое действие пользователя</a:t>
            </a:r>
            <a:br>
              <a:rPr lang="ru-RU" sz="2400" dirty="0" smtClean="0">
                <a:latin typeface="Segoe Light"/>
                <a:ea typeface="+mj-ea"/>
                <a:cs typeface="Segoe Light"/>
              </a:rPr>
            </a:br>
            <a:r>
              <a:rPr lang="ru-RU" sz="2400" dirty="0" smtClean="0">
                <a:latin typeface="Segoe Light"/>
                <a:ea typeface="+mj-ea"/>
                <a:cs typeface="Segoe Light"/>
              </a:rPr>
              <a:t>(</a:t>
            </a:r>
            <a:r>
              <a:rPr lang="en-US" sz="2400" dirty="0" smtClean="0">
                <a:latin typeface="Segoe Light"/>
                <a:ea typeface="+mj-ea"/>
                <a:cs typeface="Segoe Light"/>
              </a:rPr>
              <a:t>click, tap, pan, flick</a:t>
            </a:r>
            <a:r>
              <a:rPr lang="ru-RU" sz="2400" dirty="0" smtClean="0">
                <a:latin typeface="Segoe Light"/>
                <a:ea typeface="+mj-ea"/>
                <a:cs typeface="Segoe Light"/>
              </a:rPr>
              <a:t>)</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6781800" cy="381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5526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
        <p:nvSpPr>
          <p:cNvPr id="3" name="Title 1"/>
          <p:cNvSpPr txBox="1">
            <a:spLocks/>
          </p:cNvSpPr>
          <p:nvPr/>
        </p:nvSpPr>
        <p:spPr>
          <a:xfrm>
            <a:off x="0" y="4800600"/>
            <a:ext cx="9144001"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    принципы </a:t>
            </a:r>
            <a:r>
              <a:rPr lang="en-US" sz="4000" dirty="0" smtClean="0">
                <a:solidFill>
                  <a:schemeClr val="bg1"/>
                </a:solidFill>
                <a:latin typeface="Segoe Light"/>
                <a:cs typeface="Segoe Light"/>
              </a:rPr>
              <a:t>metro</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378675446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1066800" y="1219200"/>
            <a:ext cx="722313" cy="369888"/>
          </a:xfrm>
          <a:prstGeom prst="rect">
            <a:avLst/>
          </a:prstGeom>
          <a:noFill/>
          <a:ln w="9525">
            <a:noFill/>
            <a:miter lim="800000"/>
            <a:headEnd/>
            <a:tailEnd/>
          </a:ln>
        </p:spPr>
        <p:txBody>
          <a:bodyPr wrap="none">
            <a:prstTxWarp prst="textNoShape">
              <a:avLst/>
            </a:prstTxWarp>
            <a:spAutoFit/>
          </a:bodyPr>
          <a:lstStyle/>
          <a:p>
            <a:r>
              <a:rPr lang="en-US" dirty="0">
                <a:solidFill>
                  <a:prstClr val="black"/>
                </a:solidFill>
                <a:latin typeface="Segoe Light" pitchFamily="26" charset="0"/>
              </a:rPr>
              <a:t>ETRO</a:t>
            </a:r>
          </a:p>
        </p:txBody>
      </p:sp>
      <p:sp>
        <p:nvSpPr>
          <p:cNvPr id="4" name="Rectangle 3"/>
          <p:cNvSpPr>
            <a:spLocks noGrp="1"/>
          </p:cNvSpPr>
          <p:nvPr/>
        </p:nvSpPr>
        <p:spPr bwMode="auto">
          <a:xfrm>
            <a:off x="457200" y="533400"/>
            <a:ext cx="8305800" cy="5867400"/>
          </a:xfrm>
          <a:prstGeom prst="rect">
            <a:avLst/>
          </a:prstGeom>
          <a:noFill/>
          <a:ln w="9525">
            <a:noFill/>
            <a:miter lim="800000"/>
            <a:headEnd/>
            <a:tailEnd/>
          </a:ln>
        </p:spPr>
        <p:txBody>
          <a:bodyPr>
            <a:prstTxWarp prst="textNoShape">
              <a:avLst/>
            </a:prstTxWarp>
            <a:normAutofit/>
          </a:bodyPr>
          <a:lstStyle>
            <a:lvl1pPr marL="0" indent="0" algn="l" rtl="0" eaLnBrk="0" fontAlgn="base" hangingPunct="0">
              <a:spcBef>
                <a:spcPct val="20000"/>
              </a:spcBef>
              <a:spcAft>
                <a:spcPct val="0"/>
              </a:spcAft>
              <a:buFont typeface="Arial" pitchFamily="26" charset="0"/>
              <a:buNone/>
              <a:defRPr sz="2000" kern="1200" baseline="0">
                <a:solidFill>
                  <a:srgbClr val="292929"/>
                </a:solidFill>
                <a:latin typeface="Segoe UI" pitchFamily="34" charset="0"/>
                <a:ea typeface="+mn-ea"/>
                <a:cs typeface="Segoe UI" pitchFamily="34" charset="0"/>
              </a:defRPr>
            </a:lvl1pPr>
            <a:lvl2pPr marL="457200" indent="0" algn="ctr" rtl="0" eaLnBrk="0" fontAlgn="base" hangingPunct="0">
              <a:spcBef>
                <a:spcPct val="20000"/>
              </a:spcBef>
              <a:spcAft>
                <a:spcPct val="0"/>
              </a:spcAft>
              <a:buFont typeface="Arial" pitchFamily="26" charset="0"/>
              <a:buNone/>
              <a:defRPr sz="2800" kern="1200">
                <a:solidFill>
                  <a:schemeClr val="tx1">
                    <a:tint val="75000"/>
                  </a:schemeClr>
                </a:solidFill>
                <a:latin typeface="+mn-lt"/>
                <a:ea typeface="ＭＳ Ｐゴシック" pitchFamily="26" charset="-128"/>
                <a:cs typeface="+mn-cs"/>
              </a:defRPr>
            </a:lvl2pPr>
            <a:lvl3pPr marL="914400" indent="0" algn="ctr" rtl="0" eaLnBrk="0" fontAlgn="base" hangingPunct="0">
              <a:spcBef>
                <a:spcPct val="20000"/>
              </a:spcBef>
              <a:spcAft>
                <a:spcPct val="0"/>
              </a:spcAft>
              <a:buFont typeface="Arial" pitchFamily="26" charset="0"/>
              <a:buNone/>
              <a:defRPr sz="2400" kern="1200">
                <a:solidFill>
                  <a:schemeClr val="tx1">
                    <a:tint val="75000"/>
                  </a:schemeClr>
                </a:solidFill>
                <a:latin typeface="+mn-lt"/>
                <a:ea typeface="ＭＳ Ｐゴシック" pitchFamily="26" charset="-128"/>
                <a:cs typeface="+mn-cs"/>
              </a:defRPr>
            </a:lvl3pPr>
            <a:lvl4pPr marL="13716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4pPr>
            <a:lvl5pPr marL="1828800" indent="0" algn="ctr" rtl="0" eaLnBrk="0" fontAlgn="base" hangingPunct="0">
              <a:spcBef>
                <a:spcPct val="20000"/>
              </a:spcBef>
              <a:spcAft>
                <a:spcPct val="0"/>
              </a:spcAft>
              <a:buFont typeface="Arial" pitchFamily="26" charset="0"/>
              <a:buNone/>
              <a:defRPr sz="2000" kern="1200">
                <a:solidFill>
                  <a:schemeClr val="tx1">
                    <a:tint val="75000"/>
                  </a:schemeClr>
                </a:solidFill>
                <a:latin typeface="+mn-lt"/>
                <a:ea typeface="ＭＳ Ｐゴシック" pitchFamily="26"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hangingPunct="1">
              <a:defRPr/>
            </a:pPr>
            <a:r>
              <a:rPr lang="en-US" sz="4400" dirty="0" smtClean="0">
                <a:solidFill>
                  <a:srgbClr val="F09408"/>
                </a:solidFill>
                <a:latin typeface="Segoe UI Light" pitchFamily="34" charset="0"/>
                <a:ea typeface="Segoe UI" pitchFamily="34" charset="0"/>
              </a:rPr>
              <a:t>METRO</a:t>
            </a:r>
            <a:r>
              <a:rPr lang="ru-RU" sz="4400" dirty="0" smtClean="0">
                <a:solidFill>
                  <a:prstClr val="white"/>
                </a:solidFill>
                <a:latin typeface="Segoe UI Light" pitchFamily="34" charset="0"/>
                <a:ea typeface="Segoe UI" pitchFamily="34" charset="0"/>
              </a:rPr>
              <a:t> - НАШ</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ЯЗЫК ДИЗАЙНА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МЫ НАЗЫВАЕМ ЕГО</a:t>
            </a:r>
            <a:r>
              <a:rPr lang="en-US" sz="4400" dirty="0" smtClean="0">
                <a:solidFill>
                  <a:prstClr val="white"/>
                </a:solidFill>
                <a:latin typeface="Segoe UI Light" pitchFamily="34" charset="0"/>
                <a:ea typeface="Segoe UI" pitchFamily="34" charset="0"/>
              </a:rPr>
              <a:t> METRO</a:t>
            </a:r>
            <a:r>
              <a:rPr lang="ru-RU" sz="4400" dirty="0" smtClean="0">
                <a:solidFill>
                  <a:prstClr val="white"/>
                </a:solidFill>
                <a:latin typeface="Segoe UI Light" pitchFamily="34" charset="0"/>
                <a:ea typeface="Segoe UI" pitchFamily="34" charset="0"/>
              </a:rPr>
              <a:t>, ПОТОМУ ЧТО ОН </a:t>
            </a:r>
            <a:r>
              <a:rPr lang="ru-RU" sz="4400" dirty="0" smtClean="0">
                <a:solidFill>
                  <a:srgbClr val="F09408"/>
                </a:solidFill>
                <a:latin typeface="Segoe UI Light" pitchFamily="34" charset="0"/>
                <a:ea typeface="Segoe UI" pitchFamily="34" charset="0"/>
              </a:rPr>
              <a:t>СОВРЕМЕНЕН</a:t>
            </a:r>
            <a:r>
              <a:rPr lang="en-US" sz="4400" dirty="0" smtClean="0">
                <a:solidFill>
                  <a:srgbClr val="F09408"/>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И ЧИСТ</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ОН БЫСТРЫЙ И ДИНАМИЧНЫЙ</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КОНТЕНТ И ТИПОГРАФИКА</a:t>
            </a:r>
            <a:r>
              <a:rPr lang="en-US" sz="4400" dirty="0" smtClean="0">
                <a:solidFill>
                  <a:prstClr val="white"/>
                </a:solidFill>
                <a:latin typeface="Segoe UI Light" pitchFamily="34" charset="0"/>
                <a:ea typeface="Segoe UI" pitchFamily="34" charset="0"/>
              </a:rPr>
              <a:t>. </a:t>
            </a:r>
            <a:r>
              <a:rPr lang="ru-RU" sz="4400" dirty="0" smtClean="0">
                <a:solidFill>
                  <a:prstClr val="white"/>
                </a:solidFill>
                <a:latin typeface="Segoe UI Light" pitchFamily="34" charset="0"/>
                <a:ea typeface="Segoe UI" pitchFamily="34" charset="0"/>
              </a:rPr>
              <a:t>ВСЕЦЕЛО АУТЕНТИЧНЫЙ</a:t>
            </a:r>
            <a:r>
              <a:rPr lang="en-US" sz="4400" dirty="0" smtClean="0">
                <a:solidFill>
                  <a:prstClr val="white"/>
                </a:solidFill>
                <a:latin typeface="Segoe UI Light" pitchFamily="34" charset="0"/>
                <a:ea typeface="Segoe UI" pitchFamily="34" charset="0"/>
              </a:rPr>
              <a:t>.</a:t>
            </a: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2800" dirty="0">
              <a:solidFill>
                <a:prstClr val="white"/>
              </a:solidFill>
              <a:latin typeface="Segoe UI Light" pitchFamily="34" charset="0"/>
              <a:ea typeface="Segoe UI" pitchFamily="34" charset="0"/>
            </a:endParaRPr>
          </a:p>
          <a:p>
            <a:pPr eaLnBrk="1" hangingPunct="1">
              <a:defRPr/>
            </a:pPr>
            <a:endParaRPr lang="en-US" sz="4000" dirty="0">
              <a:solidFill>
                <a:prstClr val="white"/>
              </a:solidFill>
              <a:latin typeface="Segoe UI Light" pitchFamily="34" charset="0"/>
              <a:ea typeface="Segoe UI" pitchFamily="34" charset="0"/>
            </a:endParaRPr>
          </a:p>
          <a:p>
            <a:pPr eaLnBrk="1" hangingPunct="1">
              <a:defRPr/>
            </a:pPr>
            <a:endParaRPr lang="en-US" dirty="0">
              <a:solidFill>
                <a:srgbClr val="7F7F7F"/>
              </a:solidFill>
              <a:latin typeface="Segoe UI Light" pitchFamily="34" charset="0"/>
              <a:ea typeface="Segoe UI" pitchFamily="34" charset="0"/>
            </a:endParaRPr>
          </a:p>
          <a:p>
            <a:pPr eaLnBrk="1" hangingPunct="1">
              <a:defRPr/>
            </a:pPr>
            <a:endParaRPr lang="en-US" sz="2400" dirty="0">
              <a:solidFill>
                <a:srgbClr val="F2F2F2"/>
              </a:solidFill>
              <a:latin typeface="Segoe UI Light" pitchFamily="34" charset="0"/>
              <a:ea typeface="Segoe UI" pitchFamily="34" charset="0"/>
            </a:endParaRPr>
          </a:p>
          <a:p>
            <a:pPr eaLnBrk="1" hangingPunct="1">
              <a:defRPr/>
            </a:pPr>
            <a:endParaRPr lang="en-US" sz="2400" dirty="0">
              <a:solidFill>
                <a:srgbClr val="FF99CC"/>
              </a:solidFill>
              <a:latin typeface="Segoe UI Light" pitchFamily="34" charset="0"/>
              <a:ea typeface="Segoe UI" pitchFamily="34" charset="0"/>
            </a:endParaRPr>
          </a:p>
          <a:p>
            <a:pPr eaLnBrk="1" hangingPunct="1">
              <a:defRPr/>
            </a:pPr>
            <a:endParaRPr lang="en-US" sz="2400" dirty="0">
              <a:solidFill>
                <a:srgbClr val="898989"/>
              </a:solidFill>
              <a:latin typeface="Segoe UI Light" pitchFamily="34" charset="0"/>
              <a:ea typeface="Segoe U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принципы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rgbClr val="FFC000"/>
                </a:solidFill>
                <a:latin typeface="Segoe Light"/>
                <a:cs typeface="Segoe Light"/>
              </a:rPr>
              <a:t>Чистый</a:t>
            </a:r>
            <a:r>
              <a:rPr lang="en-US" sz="2400" dirty="0" smtClean="0">
                <a:solidFill>
                  <a:srgbClr val="FFC000"/>
                </a:solidFill>
                <a:latin typeface="Segoe Light"/>
                <a:cs typeface="Segoe Light"/>
              </a:rPr>
              <a:t>, </a:t>
            </a:r>
            <a:r>
              <a:rPr lang="ru-RU" sz="2400" dirty="0" smtClean="0">
                <a:solidFill>
                  <a:srgbClr val="FFC000"/>
                </a:solidFill>
                <a:latin typeface="Segoe Light"/>
                <a:cs typeface="Segoe Light"/>
              </a:rPr>
              <a:t>Легкий, Быстрый, Открытый</a:t>
            </a:r>
          </a:p>
          <a:p>
            <a:pPr defTabSz="457200">
              <a:spcBef>
                <a:spcPct val="0"/>
              </a:spcBef>
              <a:spcAft>
                <a:spcPts val="600"/>
              </a:spcAft>
              <a:defRPr/>
            </a:pPr>
            <a:r>
              <a:rPr lang="ru-RU" sz="2400" dirty="0" err="1" smtClean="0">
                <a:solidFill>
                  <a:srgbClr val="00B0F0"/>
                </a:solidFill>
                <a:latin typeface="Segoe Light"/>
                <a:cs typeface="Segoe Light"/>
              </a:rPr>
              <a:t>Типографика</a:t>
            </a:r>
            <a:endParaRPr lang="en-US" sz="2400" dirty="0" smtClean="0">
              <a:solidFill>
                <a:srgbClr val="00B0F0"/>
              </a:solidFill>
              <a:latin typeface="Segoe Light"/>
              <a:cs typeface="Segoe Light"/>
            </a:endParaRPr>
          </a:p>
          <a:p>
            <a:pPr defTabSz="457200">
              <a:spcBef>
                <a:spcPct val="0"/>
              </a:spcBef>
              <a:spcAft>
                <a:spcPts val="600"/>
              </a:spcAft>
              <a:defRPr/>
            </a:pPr>
            <a:r>
              <a:rPr lang="ru-RU" sz="2400" dirty="0" smtClean="0">
                <a:solidFill>
                  <a:srgbClr val="92D050"/>
                </a:solidFill>
                <a:latin typeface="Segoe Light"/>
                <a:cs typeface="Segoe Light"/>
              </a:rPr>
              <a:t>В Движении</a:t>
            </a:r>
            <a:endParaRPr lang="en-US" sz="2400" dirty="0" smtClean="0">
              <a:solidFill>
                <a:srgbClr val="92D050"/>
              </a:solidFill>
              <a:latin typeface="Segoe Light"/>
              <a:cs typeface="Segoe Light"/>
            </a:endParaRPr>
          </a:p>
          <a:p>
            <a:pPr defTabSz="457200">
              <a:spcBef>
                <a:spcPct val="0"/>
              </a:spcBef>
              <a:spcAft>
                <a:spcPts val="600"/>
              </a:spcAft>
              <a:defRPr/>
            </a:pPr>
            <a:r>
              <a:rPr lang="ru-RU" sz="2400" dirty="0" smtClean="0">
                <a:solidFill>
                  <a:srgbClr val="FF0000"/>
                </a:solidFill>
                <a:latin typeface="Segoe Light"/>
                <a:cs typeface="Segoe Light"/>
              </a:rPr>
              <a:t>Контекст. Не Хром</a:t>
            </a:r>
            <a:endParaRPr lang="en-US" sz="2400" dirty="0" smtClean="0">
              <a:solidFill>
                <a:srgbClr val="FF0000"/>
              </a:solidFill>
              <a:latin typeface="Segoe Light"/>
              <a:cs typeface="Segoe Ligh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a:solidFill>
                  <a:schemeClr val="bg1"/>
                </a:solidFill>
                <a:latin typeface="Segoe Light"/>
                <a:cs typeface="Segoe Light"/>
              </a:rPr>
              <a:t>с</a:t>
            </a:r>
            <a:r>
              <a:rPr lang="ru-RU" sz="4000" dirty="0" smtClean="0">
                <a:solidFill>
                  <a:schemeClr val="bg1"/>
                </a:solidFill>
                <a:latin typeface="Segoe Light"/>
                <a:cs typeface="Segoe Light"/>
              </a:rPr>
              <a:t>делайте проще</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Знакомо </a:t>
            </a:r>
            <a:r>
              <a:rPr lang="en-US" sz="2400" dirty="0" smtClean="0">
                <a:solidFill>
                  <a:schemeClr val="bg1"/>
                </a:solidFill>
                <a:latin typeface="Segoe Light"/>
                <a:ea typeface="+mj-ea"/>
                <a:cs typeface="Segoe Light"/>
              </a:rPr>
              <a:t>= </a:t>
            </a:r>
            <a:r>
              <a:rPr lang="ru-RU" sz="2400" dirty="0" smtClean="0">
                <a:solidFill>
                  <a:schemeClr val="bg1"/>
                </a:solidFill>
                <a:latin typeface="Segoe Light"/>
                <a:ea typeface="+mj-ea"/>
                <a:cs typeface="Segoe Light"/>
              </a:rPr>
              <a:t>Просто</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Предоставьте согласованное и ожидаемое поведение</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ikital\Desktop\typ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667"/>
          <a:stretch/>
        </p:blipFill>
        <p:spPr bwMode="auto">
          <a:xfrm>
            <a:off x="152400" y="457200"/>
            <a:ext cx="8991600" cy="55721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т</a:t>
            </a:r>
            <a:r>
              <a:rPr lang="ru-RU" sz="4000" dirty="0" err="1" smtClean="0">
                <a:solidFill>
                  <a:schemeClr val="bg1"/>
                </a:solidFill>
                <a:latin typeface="Segoe Light"/>
                <a:cs typeface="Segoe Light"/>
              </a:rPr>
              <a:t>ипографика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4040498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6275"/>
            <a:ext cx="9144000" cy="5572125"/>
          </a:xfrm>
          <a:prstGeom prst="rect">
            <a:avLst/>
          </a:prstGeom>
        </p:spPr>
      </p:pic>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и</a:t>
            </a:r>
            <a:r>
              <a:rPr lang="ru-RU" sz="4000" dirty="0" err="1" smtClean="0">
                <a:solidFill>
                  <a:schemeClr val="bg1"/>
                </a:solidFill>
                <a:latin typeface="Segoe Light"/>
                <a:cs typeface="Segoe Light"/>
              </a:rPr>
              <a:t>конографика</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27582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и</a:t>
            </a:r>
            <a:r>
              <a:rPr lang="ru-RU" sz="4000" dirty="0" err="1" smtClean="0">
                <a:solidFill>
                  <a:schemeClr val="bg1"/>
                </a:solidFill>
                <a:latin typeface="Segoe Light"/>
                <a:cs typeface="Segoe Light"/>
              </a:rPr>
              <a:t>конографика</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lnSpcReduction="10000"/>
          </a:bodyPr>
          <a:lstStyle/>
          <a:p>
            <a:pPr lvl="0" defTabSz="457200">
              <a:spcBef>
                <a:spcPct val="0"/>
              </a:spcBef>
              <a:spcAft>
                <a:spcPts val="600"/>
              </a:spcAft>
              <a:defRPr/>
            </a:pPr>
            <a:r>
              <a:rPr lang="ru-RU" sz="2400" dirty="0" smtClean="0">
                <a:solidFill>
                  <a:schemeClr val="bg1"/>
                </a:solidFill>
                <a:latin typeface="Segoe Light"/>
                <a:cs typeface="Segoe Light"/>
              </a:rPr>
              <a:t>Согласованные иконки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в меню приложения</a:t>
            </a:r>
            <a:endParaRPr lang="en-US" sz="2400" dirty="0" smtClean="0">
              <a:solidFill>
                <a:schemeClr val="bg1"/>
              </a:solidFill>
              <a:latin typeface="Segoe Light"/>
              <a:cs typeface="Segoe Light"/>
            </a:endParaRPr>
          </a:p>
          <a:p>
            <a:pPr lvl="0" defTabSz="457200">
              <a:spcBef>
                <a:spcPct val="0"/>
              </a:spcBef>
              <a:spcAft>
                <a:spcPts val="600"/>
              </a:spcAft>
              <a:defRPr/>
            </a:pPr>
            <a:endParaRPr lang="en-US" sz="2400" dirty="0" smtClean="0">
              <a:solidFill>
                <a:schemeClr val="bg1"/>
              </a:solidFill>
              <a:latin typeface="Segoe Light"/>
              <a:cs typeface="Segoe Light"/>
            </a:endParaRPr>
          </a:p>
          <a:p>
            <a:pPr lvl="0" defTabSz="457200">
              <a:spcBef>
                <a:spcPct val="0"/>
              </a:spcBef>
              <a:spcAft>
                <a:spcPts val="600"/>
              </a:spcAft>
              <a:defRPr/>
            </a:pPr>
            <a:r>
              <a:rPr lang="ru-RU" sz="2400" dirty="0" smtClean="0">
                <a:solidFill>
                  <a:schemeClr val="bg1"/>
                </a:solidFill>
                <a:latin typeface="Segoe Light"/>
                <a:cs typeface="Segoe Light"/>
              </a:rPr>
              <a:t>Тестируйте иконки с </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пользователями </a:t>
            </a:r>
            <a:br>
              <a:rPr lang="ru-RU" sz="2400" dirty="0" smtClean="0">
                <a:solidFill>
                  <a:schemeClr val="bg1"/>
                </a:solidFill>
                <a:latin typeface="Segoe Light"/>
                <a:cs typeface="Segoe Light"/>
              </a:rPr>
            </a:br>
            <a:r>
              <a:rPr lang="en-US" sz="2400" dirty="0" smtClean="0">
                <a:solidFill>
                  <a:schemeClr val="bg1"/>
                </a:solidFill>
                <a:latin typeface="Segoe Light"/>
                <a:cs typeface="Segoe Light"/>
              </a:rPr>
              <a:t>(</a:t>
            </a:r>
            <a:r>
              <a:rPr lang="ru-RU" sz="2400" dirty="0" smtClean="0">
                <a:solidFill>
                  <a:schemeClr val="bg1"/>
                </a:solidFill>
                <a:latin typeface="Segoe Light"/>
                <a:cs typeface="Segoe Light"/>
              </a:rPr>
              <a:t>внимание на контекст</a:t>
            </a:r>
            <a:r>
              <a:rPr lang="en-US" sz="2400" dirty="0" smtClean="0">
                <a:solidFill>
                  <a:schemeClr val="bg1"/>
                </a:solidFill>
                <a:latin typeface="Segoe Light"/>
                <a:cs typeface="Segoe Light"/>
              </a:rPr>
              <a:t>)</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10" name="Picture 2" descr="\\medx\Secure\Products\Seven\visuals\WARHOL\MOTION\Peter\METRO_DECK\pngs\icons_1920.png"/>
          <p:cNvPicPr>
            <a:picLocks noChangeAspect="1" noChangeArrowheads="1"/>
          </p:cNvPicPr>
          <p:nvPr/>
        </p:nvPicPr>
        <p:blipFill>
          <a:blip r:embed="rId2" cstate="print">
            <a:extLst>
              <a:ext uri="{28A0092B-C50C-407E-A947-70E740481C1C}">
                <a14:useLocalDpi xmlns:a14="http://schemas.microsoft.com/office/drawing/2010/main" val="0"/>
              </a:ext>
            </a:extLst>
          </a:blip>
          <a:srcRect r="44737"/>
          <a:stretch>
            <a:fillRect/>
          </a:stretch>
        </p:blipFill>
        <p:spPr bwMode="auto">
          <a:xfrm>
            <a:off x="4419600" y="762000"/>
            <a:ext cx="4267200" cy="5791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х</a:t>
            </a:r>
            <a:r>
              <a:rPr lang="ru-RU" sz="4000" dirty="0" err="1" smtClean="0">
                <a:solidFill>
                  <a:schemeClr val="bg1"/>
                </a:solidFill>
                <a:latin typeface="Segoe Light"/>
                <a:cs typeface="Segoe Light"/>
              </a:rPr>
              <a:t>ард</a:t>
            </a:r>
            <a:r>
              <a:rPr lang="ru-RU" sz="4000" dirty="0" smtClean="0">
                <a:solidFill>
                  <a:schemeClr val="bg1"/>
                </a:solidFill>
                <a:latin typeface="Segoe Light"/>
                <a:cs typeface="Segoe Light"/>
              </a:rPr>
              <a:t>.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Кнопки</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Дополнительные</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горизонтальные</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200" dirty="0" smtClean="0">
                <a:solidFill>
                  <a:schemeClr val="bg1"/>
                </a:solidFill>
                <a:latin typeface="Segoe Light"/>
                <a:ea typeface="+mj-ea"/>
                <a:cs typeface="Segoe Light"/>
              </a:rPr>
              <a:t>Проектируйте под 1 руку,</a:t>
            </a:r>
            <a:br>
              <a:rPr lang="ru-RU" sz="2200" dirty="0" smtClean="0">
                <a:solidFill>
                  <a:schemeClr val="bg1"/>
                </a:solidFill>
                <a:latin typeface="Segoe Light"/>
                <a:ea typeface="+mj-ea"/>
                <a:cs typeface="Segoe Light"/>
              </a:rPr>
            </a:br>
            <a:r>
              <a:rPr lang="ru-RU" sz="2200" dirty="0" smtClean="0">
                <a:solidFill>
                  <a:schemeClr val="bg1"/>
                </a:solidFill>
                <a:latin typeface="Segoe Light"/>
                <a:ea typeface="+mj-ea"/>
                <a:cs typeface="Segoe Light"/>
              </a:rPr>
              <a:t>когда это возможно</a:t>
            </a:r>
            <a:endParaRPr lang="en-US" sz="22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200" dirty="0" smtClean="0">
              <a:solidFill>
                <a:schemeClr val="bg1"/>
              </a:solidFill>
              <a:latin typeface="Segoe Light"/>
              <a:ea typeface="+mj-ea"/>
              <a:cs typeface="Segoe Ligh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838200"/>
            <a:ext cx="5238096" cy="523809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6852" y="914400"/>
            <a:ext cx="7619048" cy="5714286"/>
          </a:xfrm>
          <a:prstGeom prst="rect">
            <a:avLst/>
          </a:prstGeom>
        </p:spPr>
      </p:pic>
      <p:sp>
        <p:nvSpPr>
          <p:cNvPr id="12" name="Title 1"/>
          <p:cNvSpPr txBox="1">
            <a:spLocks/>
          </p:cNvSpPr>
          <p:nvPr/>
        </p:nvSpPr>
        <p:spPr>
          <a:xfrm>
            <a:off x="457200" y="685800"/>
            <a:ext cx="7772400" cy="13716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a:solidFill>
                  <a:schemeClr val="bg1"/>
                </a:solidFill>
                <a:latin typeface="Segoe Light"/>
                <a:cs typeface="Segoe Light"/>
              </a:rPr>
              <a:t>ж</a:t>
            </a:r>
            <a:r>
              <a:rPr lang="ru-RU" sz="4000" dirty="0" smtClean="0">
                <a:solidFill>
                  <a:schemeClr val="bg1"/>
                </a:solidFill>
                <a:latin typeface="Segoe Light"/>
                <a:cs typeface="Segoe Light"/>
              </a:rPr>
              <a:t>есты</a:t>
            </a:r>
            <a:endParaRPr lang="en-US" sz="4000" dirty="0">
              <a:solidFill>
                <a:schemeClr val="bg1"/>
              </a:solidFill>
              <a:latin typeface="Segoe Light"/>
              <a:cs typeface="Segoe Ligh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
        <p:nvSpPr>
          <p:cNvPr id="3" name="Title 1"/>
          <p:cNvSpPr txBox="1">
            <a:spLocks/>
          </p:cNvSpPr>
          <p:nvPr/>
        </p:nvSpPr>
        <p:spPr>
          <a:xfrm>
            <a:off x="0" y="4800600"/>
            <a:ext cx="9144001"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4000" dirty="0" smtClean="0">
                <a:solidFill>
                  <a:schemeClr val="bg1"/>
                </a:solidFill>
                <a:latin typeface="Segoe Light"/>
                <a:cs typeface="Segoe Light"/>
              </a:rPr>
              <a:t>   </a:t>
            </a:r>
            <a:r>
              <a:rPr lang="ru-RU" sz="4000" dirty="0">
                <a:solidFill>
                  <a:schemeClr val="bg1"/>
                </a:solidFill>
                <a:latin typeface="Segoe Light"/>
                <a:cs typeface="Segoe Light"/>
              </a:rPr>
              <a:t>э</a:t>
            </a:r>
            <a:r>
              <a:rPr lang="ru-RU" sz="4000" dirty="0" smtClean="0">
                <a:solidFill>
                  <a:schemeClr val="bg1"/>
                </a:solidFill>
                <a:latin typeface="Segoe Light"/>
                <a:cs typeface="Segoe Light"/>
              </a:rPr>
              <a:t>кскурс в историю</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4417511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tretch>
            <a:fillRect/>
          </a:stretch>
        </p:blipFill>
        <p:spPr bwMode="auto">
          <a:xfrm>
            <a:off x="-85679" y="1763825"/>
            <a:ext cx="2066879" cy="3561762"/>
          </a:xfrm>
          <a:prstGeom prst="rect">
            <a:avLst/>
          </a:prstGeom>
          <a:noFill/>
          <a:scene3d>
            <a:camera prst="perspectiveContrastingRightFacing"/>
            <a:lightRig rig="threePt" dir="t"/>
          </a:scene3d>
        </p:spPr>
      </p:pic>
      <p:pic>
        <p:nvPicPr>
          <p:cNvPr id="5" name="Picture 10" descr="F:\Users\aboladeg\Documents\Work\windows-mobile\media\Start.png"/>
          <p:cNvPicPr>
            <a:picLocks noChangeAspect="1" noChangeArrowheads="1"/>
          </p:cNvPicPr>
          <p:nvPr/>
        </p:nvPicPr>
        <p:blipFill>
          <a:blip r:embed="rId3" cstate="print"/>
          <a:srcRect t="2284" b="48309"/>
          <a:stretch>
            <a:fillRect/>
          </a:stretch>
        </p:blipFill>
        <p:spPr bwMode="auto">
          <a:xfrm>
            <a:off x="1478280" y="1840025"/>
            <a:ext cx="1645920" cy="3339152"/>
          </a:xfrm>
          <a:prstGeom prst="rect">
            <a:avLst/>
          </a:prstGeom>
          <a:noFill/>
          <a:scene3d>
            <a:camera prst="perspectiveContrastingRightFacing"/>
            <a:lightRig rig="threePt" dir="t"/>
          </a:scene3d>
        </p:spPr>
      </p:pic>
      <p:pic>
        <p:nvPicPr>
          <p:cNvPr id="6" name="Picture 8" descr="F:\Users\aboladeg\Documents\Work\windows-mobile\media\Weather_CardDetail_Blank.png"/>
          <p:cNvPicPr>
            <a:picLocks noChangeAspect="1" noChangeArrowheads="1"/>
          </p:cNvPicPr>
          <p:nvPr/>
        </p:nvPicPr>
        <p:blipFill>
          <a:blip r:embed="rId4" cstate="print"/>
          <a:srcRect t="3414" b="19781"/>
          <a:stretch>
            <a:fillRect/>
          </a:stretch>
        </p:blipFill>
        <p:spPr bwMode="auto">
          <a:xfrm>
            <a:off x="2743200" y="1840025"/>
            <a:ext cx="1645920" cy="3339152"/>
          </a:xfrm>
          <a:prstGeom prst="rect">
            <a:avLst/>
          </a:prstGeom>
          <a:noFill/>
          <a:scene3d>
            <a:camera prst="perspectiveContrastingRightFacing"/>
            <a:lightRig rig="threePt" dir="t"/>
          </a:scene3d>
        </p:spPr>
      </p:pic>
      <p:pic>
        <p:nvPicPr>
          <p:cNvPr id="7" name="Picture 3" descr="F:\Users\aboladeg\Documents\Work\windows-mobile\media\SIP.png"/>
          <p:cNvPicPr>
            <a:picLocks noChangeAspect="1" noChangeArrowheads="1"/>
          </p:cNvPicPr>
          <p:nvPr/>
        </p:nvPicPr>
        <p:blipFill>
          <a:blip r:embed="rId5" cstate="print"/>
          <a:srcRect t="47222" b="8334"/>
          <a:stretch>
            <a:fillRect/>
          </a:stretch>
        </p:blipFill>
        <p:spPr bwMode="auto">
          <a:xfrm>
            <a:off x="3840480" y="3440225"/>
            <a:ext cx="1645920" cy="1187254"/>
          </a:xfrm>
          <a:prstGeom prst="rect">
            <a:avLst/>
          </a:prstGeom>
          <a:noFill/>
          <a:scene3d>
            <a:camera prst="perspectiveContrastingRightFacing"/>
            <a:lightRig rig="threePt" dir="t"/>
          </a:scene3d>
        </p:spPr>
      </p:pic>
      <p:pic>
        <p:nvPicPr>
          <p:cNvPr id="8" name="Picture 2" descr="F:\Users\aboladeg\Documents\Work\windows-mobile\media\app-bar-Portrait_5Button.png"/>
          <p:cNvPicPr>
            <a:picLocks noChangeAspect="1" noChangeArrowheads="1"/>
          </p:cNvPicPr>
          <p:nvPr/>
        </p:nvPicPr>
        <p:blipFill>
          <a:blip r:embed="rId6" cstate="print"/>
          <a:srcRect t="90741"/>
          <a:stretch>
            <a:fillRect/>
          </a:stretch>
        </p:blipFill>
        <p:spPr bwMode="auto">
          <a:xfrm>
            <a:off x="4526280" y="4405425"/>
            <a:ext cx="1645920" cy="247345"/>
          </a:xfrm>
          <a:prstGeom prst="rect">
            <a:avLst/>
          </a:prstGeom>
          <a:noFill/>
          <a:scene3d>
            <a:camera prst="perspectiveContrastingRightFacing"/>
            <a:lightRig rig="threePt" dir="t"/>
          </a:scene3d>
        </p:spPr>
      </p:pic>
      <p:sp>
        <p:nvSpPr>
          <p:cNvPr id="9" name="TextBox 8"/>
          <p:cNvSpPr txBox="1"/>
          <p:nvPr/>
        </p:nvSpPr>
        <p:spPr>
          <a:xfrm>
            <a:off x="4803006" y="4659425"/>
            <a:ext cx="1064394"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Панель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0" name="TextBox 9"/>
          <p:cNvSpPr txBox="1"/>
          <p:nvPr/>
        </p:nvSpPr>
        <p:spPr>
          <a:xfrm>
            <a:off x="4343400" y="3070893"/>
            <a:ext cx="762000" cy="369332"/>
          </a:xfrm>
          <a:prstGeom prst="rect">
            <a:avLst/>
          </a:prstGeom>
          <a:noFill/>
          <a:scene3d>
            <a:camera prst="perspectiveHeroicExtremeRightFacing"/>
            <a:lightRig rig="threePt" dir="t"/>
          </a:scene3d>
        </p:spPr>
        <p:txBody>
          <a:bodyPr wrap="square" rtlCol="0">
            <a:spAutoFit/>
          </a:bodyPr>
          <a:lstStyle/>
          <a:p>
            <a:pPr>
              <a:defRPr/>
            </a:pPr>
            <a:r>
              <a:rPr lang="en-US" kern="0" dirty="0" smtClean="0">
                <a:solidFill>
                  <a:sysClr val="windowText" lastClr="000000"/>
                </a:solidFill>
                <a:latin typeface="Segoe UI" pitchFamily="34" charset="0"/>
                <a:ea typeface="Segoe UI" pitchFamily="34" charset="0"/>
                <a:cs typeface="Segoe UI" pitchFamily="34" charset="0"/>
              </a:rPr>
              <a:t>SIP</a:t>
            </a:r>
          </a:p>
        </p:txBody>
      </p:sp>
      <p:sp>
        <p:nvSpPr>
          <p:cNvPr id="11" name="TextBox 10"/>
          <p:cNvSpPr txBox="1"/>
          <p:nvPr/>
        </p:nvSpPr>
        <p:spPr>
          <a:xfrm>
            <a:off x="2627700" y="1030069"/>
            <a:ext cx="3392100" cy="646331"/>
          </a:xfrm>
          <a:prstGeom prst="rect">
            <a:avLst/>
          </a:prstGeom>
          <a:noFill/>
          <a:scene3d>
            <a:camera prst="perspectiveHeroicExtremeRightFacing">
              <a:rot lat="202090" lon="19216992" rev="15600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Страница</a:t>
            </a:r>
            <a:br>
              <a:rPr lang="ru-RU" kern="0" dirty="0" smtClean="0">
                <a:solidFill>
                  <a:sysClr val="windowText" lastClr="000000"/>
                </a:solidFill>
                <a:latin typeface="Segoe UI" pitchFamily="34" charset="0"/>
                <a:ea typeface="Segoe UI" pitchFamily="34" charset="0"/>
                <a:cs typeface="Segoe UI" pitchFamily="34" charset="0"/>
              </a:rPr>
            </a:br>
            <a:r>
              <a:rPr lang="ru-RU" kern="0" dirty="0" smtClean="0">
                <a:solidFill>
                  <a:sysClr val="windowText" lastClr="000000"/>
                </a:solidFill>
                <a:latin typeface="Segoe UI" pitchFamily="34" charset="0"/>
                <a:ea typeface="Segoe UI" pitchFamily="34" charset="0"/>
                <a:cs typeface="Segoe UI" pitchFamily="34" charset="0"/>
              </a:rPr>
              <a:t>приложения</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12" name="TextBox 11"/>
          <p:cNvSpPr txBox="1"/>
          <p:nvPr/>
        </p:nvSpPr>
        <p:spPr>
          <a:xfrm>
            <a:off x="1295400" y="1459468"/>
            <a:ext cx="1752600" cy="369332"/>
          </a:xfrm>
          <a:prstGeom prst="rect">
            <a:avLst/>
          </a:prstGeom>
          <a:noFill/>
          <a:scene3d>
            <a:camera prst="perspectiveHeroicExtremeRightFacing">
              <a:rot lat="188930" lon="19516049" rev="199076"/>
            </a:camera>
            <a:lightRig rig="threePt" dir="t"/>
          </a:scene3d>
        </p:spPr>
        <p:txBody>
          <a:bodyPr wrap="square" rtlCol="0">
            <a:spAutoFit/>
          </a:bodyPr>
          <a:lstStyle/>
          <a:p>
            <a:pPr algn="ctr">
              <a:defRPr/>
            </a:pPr>
            <a:r>
              <a:rPr lang="ru-RU" kern="0" dirty="0" smtClean="0">
                <a:solidFill>
                  <a:sysClr val="windowText" lastClr="000000"/>
                </a:solidFill>
                <a:latin typeface="Segoe UI" pitchFamily="34" charset="0"/>
                <a:ea typeface="Segoe UI" pitchFamily="34" charset="0"/>
                <a:cs typeface="Segoe UI" pitchFamily="34" charset="0"/>
              </a:rPr>
              <a:t>Старт</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3" name="Picture 11" descr="F:\Users\aboladeg\Documents\Work\windows-mobile\media\phone-inc-2linephoto-clean.png"/>
          <p:cNvPicPr>
            <a:picLocks noChangeAspect="1" noChangeArrowheads="1"/>
          </p:cNvPicPr>
          <p:nvPr/>
        </p:nvPicPr>
        <p:blipFill>
          <a:blip r:embed="rId7" cstate="print"/>
          <a:srcRect t="8333"/>
          <a:stretch>
            <a:fillRect/>
          </a:stretch>
        </p:blipFill>
        <p:spPr bwMode="auto">
          <a:xfrm>
            <a:off x="5486400" y="2144825"/>
            <a:ext cx="1645920" cy="2448711"/>
          </a:xfrm>
          <a:prstGeom prst="rect">
            <a:avLst/>
          </a:prstGeom>
          <a:noFill/>
          <a:scene3d>
            <a:camera prst="perspectiveContrastingRightFacing"/>
            <a:lightRig rig="threePt" dir="t"/>
          </a:scene3d>
        </p:spPr>
      </p:pic>
      <p:sp>
        <p:nvSpPr>
          <p:cNvPr id="14" name="TextBox 13"/>
          <p:cNvSpPr txBox="1"/>
          <p:nvPr/>
        </p:nvSpPr>
        <p:spPr>
          <a:xfrm>
            <a:off x="5410200" y="4507468"/>
            <a:ext cx="2057400" cy="369332"/>
          </a:xfrm>
          <a:prstGeom prst="rect">
            <a:avLst/>
          </a:prstGeom>
          <a:noFill/>
          <a:scene3d>
            <a:camera prst="perspectiveContrastingRightFacing">
              <a:rot lat="939642" lon="18673215" rev="160733"/>
            </a:camera>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Входящий звонок</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5" name="Picture 5" descr="F:\Users\aboladeg\Documents\Work\windows-mobile\media\SysTray.png"/>
          <p:cNvPicPr>
            <a:picLocks noChangeAspect="1" noChangeArrowheads="1"/>
          </p:cNvPicPr>
          <p:nvPr/>
        </p:nvPicPr>
        <p:blipFill>
          <a:blip r:embed="rId8" cstate="print"/>
          <a:srcRect b="94444"/>
          <a:stretch>
            <a:fillRect/>
          </a:stretch>
        </p:blipFill>
        <p:spPr bwMode="auto">
          <a:xfrm>
            <a:off x="6085575" y="1676400"/>
            <a:ext cx="1645920" cy="148407"/>
          </a:xfrm>
          <a:prstGeom prst="rect">
            <a:avLst/>
          </a:prstGeom>
          <a:noFill/>
          <a:scene3d>
            <a:camera prst="perspectiveContrastingRightFacing">
              <a:rot lat="623785" lon="18963665" rev="213210"/>
            </a:camera>
            <a:lightRig rig="threePt" dir="t"/>
          </a:scene3d>
        </p:spPr>
      </p:pic>
      <p:sp>
        <p:nvSpPr>
          <p:cNvPr id="16" name="TextBox 15"/>
          <p:cNvSpPr txBox="1"/>
          <p:nvPr/>
        </p:nvSpPr>
        <p:spPr>
          <a:xfrm>
            <a:off x="5853764" y="1143000"/>
            <a:ext cx="3290236"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Системный </a:t>
            </a:r>
            <a:r>
              <a:rPr lang="ru-RU" kern="0" dirty="0" err="1" smtClean="0">
                <a:solidFill>
                  <a:sysClr val="windowText" lastClr="000000"/>
                </a:solidFill>
                <a:latin typeface="Segoe UI" pitchFamily="34" charset="0"/>
                <a:ea typeface="Segoe UI" pitchFamily="34" charset="0"/>
                <a:cs typeface="Segoe UI" pitchFamily="34" charset="0"/>
              </a:rPr>
              <a:t>трей</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7" name="Picture 6" descr="F:\Users\aboladeg\Documents\Work\windows-mobile\media\NotificationToast.png"/>
          <p:cNvPicPr>
            <a:picLocks noChangeAspect="1" noChangeArrowheads="1"/>
          </p:cNvPicPr>
          <p:nvPr/>
        </p:nvPicPr>
        <p:blipFill>
          <a:blip r:embed="rId9" cstate="print"/>
          <a:srcRect b="92316"/>
          <a:stretch>
            <a:fillRect/>
          </a:stretch>
        </p:blipFill>
        <p:spPr bwMode="auto">
          <a:xfrm>
            <a:off x="6858000" y="1916225"/>
            <a:ext cx="1645920" cy="205273"/>
          </a:xfrm>
          <a:prstGeom prst="rect">
            <a:avLst/>
          </a:prstGeom>
          <a:noFill/>
          <a:scene3d>
            <a:camera prst="perspectiveContrastingRightFacing"/>
            <a:lightRig rig="threePt" dir="t"/>
          </a:scene3d>
        </p:spPr>
      </p:pic>
      <p:sp>
        <p:nvSpPr>
          <p:cNvPr id="18" name="TextBox 17"/>
          <p:cNvSpPr txBox="1"/>
          <p:nvPr/>
        </p:nvSpPr>
        <p:spPr>
          <a:xfrm>
            <a:off x="6934200" y="1535668"/>
            <a:ext cx="160020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Уведомления</a:t>
            </a:r>
            <a:endParaRPr lang="en-US" kern="0" dirty="0" smtClean="0">
              <a:solidFill>
                <a:sysClr val="windowText" lastClr="000000"/>
              </a:solidFill>
              <a:latin typeface="Segoe UI" pitchFamily="34" charset="0"/>
              <a:ea typeface="Segoe UI" pitchFamily="34" charset="0"/>
              <a:cs typeface="Segoe UI" pitchFamily="34" charset="0"/>
            </a:endParaRPr>
          </a:p>
        </p:txBody>
      </p:sp>
      <p:pic>
        <p:nvPicPr>
          <p:cNvPr id="19" name="Picture 7" descr="F:\Users\aboladeg\Documents\Work\windows-mobile\media\UVC_Lock.png"/>
          <p:cNvPicPr>
            <a:picLocks noChangeAspect="1" noChangeArrowheads="1"/>
          </p:cNvPicPr>
          <p:nvPr/>
        </p:nvPicPr>
        <p:blipFill>
          <a:blip r:embed="rId10" cstate="print"/>
          <a:srcRect b="88889"/>
          <a:stretch>
            <a:fillRect/>
          </a:stretch>
        </p:blipFill>
        <p:spPr bwMode="auto">
          <a:xfrm>
            <a:off x="7802880" y="1916225"/>
            <a:ext cx="1645920" cy="296814"/>
          </a:xfrm>
          <a:prstGeom prst="rect">
            <a:avLst/>
          </a:prstGeom>
          <a:noFill/>
          <a:scene3d>
            <a:camera prst="perspectiveContrastingRightFacing"/>
            <a:lightRig rig="threePt" dir="t"/>
          </a:scene3d>
        </p:spPr>
      </p:pic>
      <p:sp>
        <p:nvSpPr>
          <p:cNvPr id="20" name="TextBox 19"/>
          <p:cNvSpPr txBox="1"/>
          <p:nvPr/>
        </p:nvSpPr>
        <p:spPr>
          <a:xfrm>
            <a:off x="8016240" y="2221468"/>
            <a:ext cx="1356360" cy="369332"/>
          </a:xfrm>
          <a:prstGeom prst="rect">
            <a:avLst/>
          </a:prstGeom>
          <a:noFill/>
          <a:scene3d>
            <a:camera prst="perspectiveContrastingRightFacing"/>
            <a:lightRig rig="threePt" dir="t"/>
          </a:scene3d>
        </p:spPr>
        <p:txBody>
          <a:bodyPr wrap="square" rtlCol="0">
            <a:spAutoFit/>
          </a:bodyPr>
          <a:lstStyle/>
          <a:p>
            <a:pPr>
              <a:defRPr/>
            </a:pPr>
            <a:r>
              <a:rPr lang="ru-RU" kern="0" dirty="0" smtClean="0">
                <a:solidFill>
                  <a:sysClr val="windowText" lastClr="000000"/>
                </a:solidFill>
                <a:latin typeface="Segoe UI" pitchFamily="34" charset="0"/>
                <a:ea typeface="Segoe UI" pitchFamily="34" charset="0"/>
                <a:cs typeface="Segoe UI" pitchFamily="34" charset="0"/>
              </a:rPr>
              <a:t>Громкость</a:t>
            </a:r>
            <a:endParaRPr lang="en-US" kern="0" dirty="0" smtClean="0">
              <a:solidFill>
                <a:sysClr val="windowText" lastClr="000000"/>
              </a:solidFill>
              <a:latin typeface="Segoe UI" pitchFamily="34" charset="0"/>
              <a:ea typeface="Segoe UI" pitchFamily="34" charset="0"/>
              <a:cs typeface="Segoe UI" pitchFamily="34" charset="0"/>
            </a:endParaRPr>
          </a:p>
        </p:txBody>
      </p:sp>
      <p:sp>
        <p:nvSpPr>
          <p:cNvPr id="21" name="TextBox 20"/>
          <p:cNvSpPr txBox="1"/>
          <p:nvPr/>
        </p:nvSpPr>
        <p:spPr>
          <a:xfrm>
            <a:off x="-191701" y="1394493"/>
            <a:ext cx="2030129" cy="369332"/>
          </a:xfrm>
          <a:prstGeom prst="rect">
            <a:avLst/>
          </a:prstGeom>
          <a:noFill/>
          <a:scene3d>
            <a:camera prst="perspectiveHeroicExtremeRightFacing">
              <a:rot lat="188930" lon="19516049" rev="199074"/>
            </a:camera>
            <a:lightRig rig="threePt" dir="t"/>
          </a:scene3d>
        </p:spPr>
        <p:txBody>
          <a:bodyPr wrap="square" rtlCol="0">
            <a:spAutoFit/>
          </a:bodyPr>
          <a:lstStyle/>
          <a:p>
            <a:pPr algn="ctr">
              <a:defRPr/>
            </a:pPr>
            <a:r>
              <a:rPr lang="en-US" kern="0" dirty="0" smtClean="0">
                <a:solidFill>
                  <a:sysClr val="windowText" lastClr="000000"/>
                </a:solidFill>
                <a:latin typeface="Segoe UI" pitchFamily="34" charset="0"/>
                <a:ea typeface="Segoe UI" pitchFamily="34" charset="0"/>
                <a:cs typeface="Segoe UI" pitchFamily="34" charset="0"/>
              </a:rPr>
              <a:t>Direct3D Surface</a:t>
            </a:r>
          </a:p>
        </p:txBody>
      </p:sp>
    </p:spTree>
    <p:extLst>
      <p:ext uri="{BB962C8B-B14F-4D97-AF65-F5344CB8AC3E}">
        <p14:creationId xmlns:p14="http://schemas.microsoft.com/office/powerpoint/2010/main" val="98103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nodeType="withEffect">
                                  <p:stCondLst>
                                    <p:cond delay="100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100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6"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т</a:t>
            </a:r>
            <a:r>
              <a:rPr lang="ru-RU" sz="4000" dirty="0" err="1" smtClean="0">
                <a:solidFill>
                  <a:schemeClr val="bg1"/>
                </a:solidFill>
                <a:latin typeface="Segoe Light"/>
                <a:cs typeface="Segoe Light"/>
              </a:rPr>
              <a:t>ач</a:t>
            </a:r>
            <a:r>
              <a:rPr lang="ru-RU" sz="4000" dirty="0" smtClean="0">
                <a:solidFill>
                  <a:schemeClr val="bg1"/>
                </a:solidFill>
                <a:latin typeface="Segoe Light"/>
                <a:cs typeface="Segoe Light"/>
              </a:rPr>
              <a:t>. интерфейс</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Оптимальный размер области -</a:t>
            </a:r>
            <a:r>
              <a:rPr lang="en-US" sz="2400" dirty="0" smtClean="0">
                <a:solidFill>
                  <a:schemeClr val="bg1"/>
                </a:solidFill>
                <a:latin typeface="Segoe Light"/>
                <a:cs typeface="Segoe Light"/>
              </a:rPr>
              <a:t> 9</a:t>
            </a:r>
            <a:r>
              <a:rPr lang="ru-RU" sz="2400" dirty="0" smtClean="0">
                <a:solidFill>
                  <a:schemeClr val="bg1"/>
                </a:solidFill>
                <a:latin typeface="Segoe Light"/>
                <a:cs typeface="Segoe Light"/>
              </a:rPr>
              <a:t>мм</a:t>
            </a:r>
            <a:endParaRPr lang="en-US" sz="2400" dirty="0" smtClean="0">
              <a:solidFill>
                <a:schemeClr val="bg1"/>
              </a:solidFill>
              <a:latin typeface="Segoe Light"/>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a:t>
            </a:r>
            <a:r>
              <a:rPr lang="en-US" sz="2400" dirty="0" smtClean="0">
                <a:solidFill>
                  <a:schemeClr val="bg1"/>
                </a:solidFill>
                <a:latin typeface="Segoe Light"/>
                <a:ea typeface="+mj-ea"/>
                <a:cs typeface="Segoe Light"/>
              </a:rPr>
              <a:t>touch target</a:t>
            </a:r>
            <a:r>
              <a:rPr lang="ru-RU" sz="2400" dirty="0" smtClean="0">
                <a:solidFill>
                  <a:schemeClr val="bg1"/>
                </a:solidFill>
                <a:latin typeface="Segoe Light"/>
                <a:ea typeface="+mj-ea"/>
                <a:cs typeface="Segoe Light"/>
              </a:rPr>
              <a:t> -</a:t>
            </a:r>
            <a:r>
              <a:rPr lang="en-US" sz="2400" dirty="0" smtClean="0">
                <a:solidFill>
                  <a:schemeClr val="bg1"/>
                </a:solidFill>
                <a:latin typeface="Segoe Light"/>
                <a:ea typeface="+mj-ea"/>
                <a:cs typeface="Segoe Light"/>
              </a:rPr>
              <a:t> 7</a:t>
            </a:r>
            <a:r>
              <a:rPr lang="ru-RU" sz="2400" dirty="0" smtClean="0">
                <a:solidFill>
                  <a:schemeClr val="bg1"/>
                </a:solidFill>
                <a:latin typeface="Segoe Light"/>
                <a:ea typeface="+mj-ea"/>
                <a:cs typeface="Segoe Light"/>
              </a:rPr>
              <a:t>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Минимальный отступ 2мм</a:t>
            </a: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Визуальный элемент </a:t>
            </a:r>
            <a:r>
              <a:rPr lang="en-US" sz="2400" dirty="0" smtClean="0">
                <a:solidFill>
                  <a:schemeClr val="bg1"/>
                </a:solidFill>
                <a:latin typeface="Segoe Light"/>
                <a:ea typeface="+mj-ea"/>
                <a:cs typeface="Segoe Light"/>
              </a:rPr>
              <a:t>60-100%</a:t>
            </a:r>
            <a:endParaRPr lang="ru-RU" sz="2400" dirty="0">
              <a:solidFill>
                <a:schemeClr val="bg1"/>
              </a:solidFill>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solidFill>
                  <a:schemeClr val="bg1"/>
                </a:solidFill>
                <a:latin typeface="Segoe Light"/>
                <a:ea typeface="+mj-ea"/>
                <a:cs typeface="Segoe Light"/>
              </a:rPr>
              <a:t>от </a:t>
            </a:r>
            <a:r>
              <a:rPr lang="en-US" sz="2400" dirty="0" smtClean="0">
                <a:solidFill>
                  <a:schemeClr val="bg1"/>
                </a:solidFill>
                <a:latin typeface="Segoe Light"/>
                <a:ea typeface="+mj-ea"/>
                <a:cs typeface="Segoe Light"/>
              </a:rPr>
              <a:t>touch-target</a:t>
            </a:r>
          </a:p>
        </p:txBody>
      </p:sp>
      <p:pic>
        <p:nvPicPr>
          <p:cNvPr id="9" name="Picture 8" descr="touch.png"/>
          <p:cNvPicPr>
            <a:picLocks noChangeAspect="1"/>
          </p:cNvPicPr>
          <p:nvPr/>
        </p:nvPicPr>
        <p:blipFill>
          <a:blip r:embed="rId2" cstate="print"/>
          <a:stretch>
            <a:fillRect/>
          </a:stretch>
        </p:blipFill>
        <p:spPr>
          <a:xfrm>
            <a:off x="5600025" y="1371600"/>
            <a:ext cx="2933362" cy="4572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общие </a:t>
            </a:r>
            <a:r>
              <a:rPr lang="ru-RU" sz="4000" dirty="0" err="1" smtClean="0">
                <a:solidFill>
                  <a:schemeClr val="bg1"/>
                </a:solidFill>
                <a:latin typeface="Segoe Light"/>
                <a:cs typeface="Segoe Light"/>
              </a:rPr>
              <a:t>контролы</a:t>
            </a:r>
            <a:endParaRPr lang="en-US" sz="4000" dirty="0">
              <a:solidFill>
                <a:schemeClr val="bg1"/>
              </a:solidFill>
              <a:latin typeface="Segoe Light"/>
              <a:cs typeface="Segoe Light"/>
            </a:endParaRPr>
          </a:p>
        </p:txBody>
      </p:sp>
      <p:pic>
        <p:nvPicPr>
          <p:cNvPr id="1029" name="Picture 5"/>
          <p:cNvPicPr>
            <a:picLocks noChangeAspect="1" noChangeArrowheads="1"/>
          </p:cNvPicPr>
          <p:nvPr/>
        </p:nvPicPr>
        <p:blipFill>
          <a:blip r:embed="rId2" cstate="print"/>
          <a:srcRect/>
          <a:stretch>
            <a:fillRect/>
          </a:stretch>
        </p:blipFill>
        <p:spPr bwMode="auto">
          <a:xfrm>
            <a:off x="571500" y="1676400"/>
            <a:ext cx="1038225" cy="438150"/>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571500" y="2286000"/>
            <a:ext cx="3190875" cy="43815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71500" y="2895600"/>
            <a:ext cx="361950" cy="333375"/>
          </a:xfrm>
          <a:prstGeom prst="rect">
            <a:avLst/>
          </a:prstGeom>
          <a:noFill/>
          <a:ln w="9525">
            <a:noFill/>
            <a:miter lim="800000"/>
            <a:headEnd/>
            <a:tailEnd/>
          </a:ln>
        </p:spPr>
      </p:pic>
      <p:pic>
        <p:nvPicPr>
          <p:cNvPr id="1033" name="Picture 9"/>
          <p:cNvPicPr>
            <a:picLocks noChangeAspect="1" noChangeArrowheads="1"/>
          </p:cNvPicPr>
          <p:nvPr/>
        </p:nvPicPr>
        <p:blipFill>
          <a:blip r:embed="rId5" cstate="print"/>
          <a:srcRect/>
          <a:stretch>
            <a:fillRect/>
          </a:stretch>
        </p:blipFill>
        <p:spPr bwMode="auto">
          <a:xfrm>
            <a:off x="571500" y="3429000"/>
            <a:ext cx="3305175" cy="771525"/>
          </a:xfrm>
          <a:prstGeom prst="rect">
            <a:avLst/>
          </a:prstGeom>
          <a:noFill/>
          <a:ln w="9525">
            <a:noFill/>
            <a:miter lim="800000"/>
            <a:headEnd/>
            <a:tailEnd/>
          </a:ln>
        </p:spPr>
      </p:pic>
      <p:pic>
        <p:nvPicPr>
          <p:cNvPr id="1034" name="Picture 10"/>
          <p:cNvPicPr>
            <a:picLocks noChangeAspect="1" noChangeArrowheads="1"/>
          </p:cNvPicPr>
          <p:nvPr/>
        </p:nvPicPr>
        <p:blipFill>
          <a:blip r:embed="rId6" cstate="print"/>
          <a:srcRect/>
          <a:stretch>
            <a:fillRect/>
          </a:stretch>
        </p:blipFill>
        <p:spPr bwMode="auto">
          <a:xfrm>
            <a:off x="571500" y="4419600"/>
            <a:ext cx="3314700" cy="609600"/>
          </a:xfrm>
          <a:prstGeom prst="rect">
            <a:avLst/>
          </a:prstGeom>
          <a:noFill/>
          <a:ln w="9525">
            <a:noFill/>
            <a:miter lim="800000"/>
            <a:headEnd/>
            <a:tailEnd/>
          </a:ln>
        </p:spPr>
      </p:pic>
      <p:pic>
        <p:nvPicPr>
          <p:cNvPr id="1035" name="Picture 11"/>
          <p:cNvPicPr>
            <a:picLocks noChangeAspect="1" noChangeArrowheads="1"/>
          </p:cNvPicPr>
          <p:nvPr/>
        </p:nvPicPr>
        <p:blipFill>
          <a:blip r:embed="rId7" cstate="print"/>
          <a:srcRect/>
          <a:stretch>
            <a:fillRect/>
          </a:stretch>
        </p:blipFill>
        <p:spPr bwMode="auto">
          <a:xfrm>
            <a:off x="7991475" y="4524375"/>
            <a:ext cx="857250" cy="238125"/>
          </a:xfrm>
          <a:prstGeom prst="rect">
            <a:avLst/>
          </a:prstGeom>
          <a:noFill/>
          <a:ln w="9525">
            <a:noFill/>
            <a:miter lim="800000"/>
            <a:headEnd/>
            <a:tailEnd/>
          </a:ln>
        </p:spPr>
      </p:pic>
      <p:pic>
        <p:nvPicPr>
          <p:cNvPr id="1036" name="Picture 12"/>
          <p:cNvPicPr>
            <a:picLocks noChangeAspect="1" noChangeArrowheads="1"/>
          </p:cNvPicPr>
          <p:nvPr/>
        </p:nvPicPr>
        <p:blipFill>
          <a:blip r:embed="rId8" cstate="print"/>
          <a:srcRect/>
          <a:stretch>
            <a:fillRect/>
          </a:stretch>
        </p:blipFill>
        <p:spPr bwMode="auto">
          <a:xfrm>
            <a:off x="6734175" y="4981575"/>
            <a:ext cx="2114550" cy="295275"/>
          </a:xfrm>
          <a:prstGeom prst="rect">
            <a:avLst/>
          </a:prstGeom>
          <a:noFill/>
          <a:ln w="9525">
            <a:noFill/>
            <a:miter lim="800000"/>
            <a:headEnd/>
            <a:tailEnd/>
          </a:ln>
        </p:spPr>
      </p:pic>
      <p:pic>
        <p:nvPicPr>
          <p:cNvPr id="1037" name="Picture 13"/>
          <p:cNvPicPr>
            <a:picLocks noChangeAspect="1" noChangeArrowheads="1"/>
          </p:cNvPicPr>
          <p:nvPr/>
        </p:nvPicPr>
        <p:blipFill>
          <a:blip r:embed="rId9" cstate="print"/>
          <a:srcRect/>
          <a:stretch>
            <a:fillRect/>
          </a:stretch>
        </p:blipFill>
        <p:spPr bwMode="auto">
          <a:xfrm>
            <a:off x="7181850" y="5438775"/>
            <a:ext cx="1666875" cy="428625"/>
          </a:xfrm>
          <a:prstGeom prst="rect">
            <a:avLst/>
          </a:prstGeom>
          <a:noFill/>
          <a:ln w="9525">
            <a:noFill/>
            <a:miter lim="800000"/>
            <a:headEnd/>
            <a:tailEnd/>
          </a:ln>
        </p:spPr>
      </p:pic>
      <p:pic>
        <p:nvPicPr>
          <p:cNvPr id="1042" name="Picture 18"/>
          <p:cNvPicPr>
            <a:picLocks noChangeAspect="1" noChangeArrowheads="1"/>
          </p:cNvPicPr>
          <p:nvPr/>
        </p:nvPicPr>
        <p:blipFill>
          <a:blip r:embed="rId10" cstate="print"/>
          <a:srcRect/>
          <a:stretch>
            <a:fillRect/>
          </a:stretch>
        </p:blipFill>
        <p:spPr bwMode="auto">
          <a:xfrm>
            <a:off x="7086600" y="1628775"/>
            <a:ext cx="1762125" cy="990600"/>
          </a:xfrm>
          <a:prstGeom prst="rect">
            <a:avLst/>
          </a:prstGeom>
          <a:noFill/>
          <a:ln w="9525">
            <a:noFill/>
            <a:miter lim="800000"/>
            <a:headEnd/>
            <a:tailEnd/>
          </a:ln>
        </p:spPr>
      </p:pic>
      <p:pic>
        <p:nvPicPr>
          <p:cNvPr id="1043" name="Picture 19"/>
          <p:cNvPicPr>
            <a:picLocks noChangeAspect="1" noChangeArrowheads="1"/>
          </p:cNvPicPr>
          <p:nvPr/>
        </p:nvPicPr>
        <p:blipFill>
          <a:blip r:embed="rId11" cstate="print"/>
          <a:srcRect/>
          <a:stretch>
            <a:fillRect/>
          </a:stretch>
        </p:blipFill>
        <p:spPr bwMode="auto">
          <a:xfrm>
            <a:off x="5562600" y="2695575"/>
            <a:ext cx="3286125" cy="971550"/>
          </a:xfrm>
          <a:prstGeom prst="rect">
            <a:avLst/>
          </a:prstGeom>
          <a:noFill/>
          <a:ln w="9525">
            <a:noFill/>
            <a:miter lim="800000"/>
            <a:headEnd/>
            <a:tailEnd/>
          </a:ln>
        </p:spPr>
      </p:pic>
      <p:pic>
        <p:nvPicPr>
          <p:cNvPr id="1044" name="Picture 20"/>
          <p:cNvPicPr>
            <a:picLocks noChangeAspect="1" noChangeArrowheads="1"/>
          </p:cNvPicPr>
          <p:nvPr/>
        </p:nvPicPr>
        <p:blipFill>
          <a:blip r:embed="rId12" cstate="print"/>
          <a:srcRect/>
          <a:stretch>
            <a:fillRect/>
          </a:stretch>
        </p:blipFill>
        <p:spPr bwMode="auto">
          <a:xfrm>
            <a:off x="5619750" y="3762375"/>
            <a:ext cx="3228975" cy="647700"/>
          </a:xfrm>
          <a:prstGeom prst="rect">
            <a:avLst/>
          </a:prstGeom>
          <a:noFill/>
          <a:ln w="9525">
            <a:noFill/>
            <a:miter lim="800000"/>
            <a:headEnd/>
            <a:tailEnd/>
          </a:ln>
        </p:spPr>
      </p:pic>
      <p:pic>
        <p:nvPicPr>
          <p:cNvPr id="1045" name="Picture 21"/>
          <p:cNvPicPr>
            <a:picLocks noChangeAspect="1" noChangeArrowheads="1"/>
          </p:cNvPicPr>
          <p:nvPr/>
        </p:nvPicPr>
        <p:blipFill>
          <a:blip r:embed="rId13" cstate="print"/>
          <a:srcRect/>
          <a:stretch>
            <a:fillRect/>
          </a:stretch>
        </p:blipFill>
        <p:spPr bwMode="auto">
          <a:xfrm>
            <a:off x="609600" y="5257800"/>
            <a:ext cx="4457700"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a:solidFill>
                  <a:schemeClr val="bg1"/>
                </a:solidFill>
                <a:latin typeface="Segoe Light"/>
                <a:cs typeface="Segoe Light"/>
              </a:rPr>
              <a:t>м</a:t>
            </a:r>
            <a:r>
              <a:rPr lang="ru-RU" sz="4000" dirty="0" smtClean="0">
                <a:solidFill>
                  <a:schemeClr val="bg1"/>
                </a:solidFill>
                <a:latin typeface="Segoe Light"/>
                <a:cs typeface="Segoe Light"/>
              </a:rPr>
              <a:t>еню + панель приложения</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92500" lnSpcReduction="10000"/>
          </a:bodyPr>
          <a:lstStyle/>
          <a:p>
            <a:pPr defTabSz="457200">
              <a:spcBef>
                <a:spcPct val="0"/>
              </a:spcBef>
              <a:spcAft>
                <a:spcPts val="600"/>
              </a:spcAft>
              <a:defRPr/>
            </a:pPr>
            <a:r>
              <a:rPr lang="ru-RU" sz="2400" dirty="0" smtClean="0">
                <a:solidFill>
                  <a:schemeClr val="bg1"/>
                </a:solidFill>
                <a:latin typeface="Segoe Light"/>
                <a:cs typeface="Segoe Light"/>
              </a:rPr>
              <a:t>До 4 иконок</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Не заполняйте все 4, если возможно</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Поднятие панели для отображения</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меню</a:t>
            </a: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Email_menu_vr1.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a:solidFill>
                  <a:schemeClr val="bg1"/>
                </a:solidFill>
                <a:latin typeface="Segoe Light"/>
                <a:cs typeface="Segoe Light"/>
              </a:rPr>
              <a:t>з</a:t>
            </a:r>
            <a:r>
              <a:rPr lang="ru-RU" sz="4000" dirty="0" smtClean="0">
                <a:solidFill>
                  <a:schemeClr val="bg1"/>
                </a:solidFill>
                <a:latin typeface="Segoe Light"/>
                <a:cs typeface="Segoe Light"/>
              </a:rPr>
              <a:t>акладки, </a:t>
            </a:r>
            <a:r>
              <a:rPr lang="en-US" sz="4000" dirty="0" smtClean="0">
                <a:solidFill>
                  <a:schemeClr val="bg1"/>
                </a:solidFill>
                <a:latin typeface="Segoe Light"/>
                <a:cs typeface="Segoe Light"/>
              </a:rPr>
              <a:t>pivot</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разделение многочисленных задач</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флик для переключения</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latin typeface="Segoe Light"/>
                <a:cs typeface="Segoe Light"/>
              </a:rPr>
              <a:t>Trigger</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8" name="Pivotsample2.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5486400" y="1676400"/>
            <a:ext cx="2743200" cy="457200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2" presetClass="mediacall" presetSubtype="0" fill="hold" nodeType="afterEffect">
                                  <p:stCondLst>
                                    <p:cond delay="0"/>
                                  </p:stCondLst>
                                  <p:childTnLst>
                                    <p:cmd type="call" cmd="togglePause">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685800"/>
            <a:ext cx="7772400" cy="1371600"/>
          </a:xfrm>
        </p:spPr>
        <p:txBody>
          <a:bodyPr anchor="t">
            <a:normAutofit/>
          </a:bodyPr>
          <a:lstStyle/>
          <a:p>
            <a:pPr algn="l"/>
            <a:r>
              <a:rPr lang="ru-RU" sz="4000" dirty="0" err="1">
                <a:solidFill>
                  <a:schemeClr val="bg1"/>
                </a:solidFill>
                <a:latin typeface="Segoe Light"/>
                <a:cs typeface="Segoe Light"/>
              </a:rPr>
              <a:t>х</a:t>
            </a:r>
            <a:r>
              <a:rPr lang="ru-RU" sz="4000" dirty="0" err="1" smtClean="0">
                <a:solidFill>
                  <a:schemeClr val="bg1"/>
                </a:solidFill>
                <a:latin typeface="Segoe Light"/>
                <a:cs typeface="Segoe Light"/>
              </a:rPr>
              <a:t>абы</a:t>
            </a:r>
            <a:r>
              <a:rPr lang="en-US" sz="4000" dirty="0" smtClean="0">
                <a:solidFill>
                  <a:schemeClr val="bg1"/>
                </a:solidFill>
                <a:latin typeface="Segoe Light"/>
                <a:cs typeface="Segoe Light"/>
              </a:rPr>
              <a:t>, panorama</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ru-RU" sz="2400" dirty="0" smtClean="0">
                <a:solidFill>
                  <a:schemeClr val="bg1"/>
                </a:solidFill>
                <a:latin typeface="Segoe Light"/>
                <a:cs typeface="Segoe Light"/>
              </a:rPr>
              <a:t>Богатое наполнение</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ru-RU" sz="2400" dirty="0" smtClean="0">
                <a:solidFill>
                  <a:schemeClr val="bg1"/>
                </a:solidFill>
                <a:latin typeface="Segoe Light"/>
                <a:cs typeface="Segoe Light"/>
              </a:rPr>
              <a:t>Агрегация различных</a:t>
            </a:r>
            <a:br>
              <a:rPr lang="ru-RU" sz="2400" dirty="0" smtClean="0">
                <a:solidFill>
                  <a:schemeClr val="bg1"/>
                </a:solidFill>
                <a:latin typeface="Segoe Light"/>
                <a:cs typeface="Segoe Light"/>
              </a:rPr>
            </a:br>
            <a:r>
              <a:rPr lang="ru-RU" sz="2400" dirty="0" smtClean="0">
                <a:solidFill>
                  <a:schemeClr val="bg1"/>
                </a:solidFill>
                <a:latin typeface="Segoe Light"/>
                <a:cs typeface="Segoe Light"/>
              </a:rPr>
              <a:t>источников </a:t>
            </a: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Picture 1" descr="\\medx\Secure\Products\Seven\visuals\WARHOL\MOTION\Peter\METRO_DECK\pngs\Hub_Photo.png"/>
          <p:cNvPicPr>
            <a:picLocks noChangeAspect="1" noChangeArrowheads="1"/>
          </p:cNvPicPr>
          <p:nvPr/>
        </p:nvPicPr>
        <p:blipFill>
          <a:blip r:embed="rId2" cstate="print"/>
          <a:srcRect/>
          <a:stretch>
            <a:fillRect/>
          </a:stretch>
        </p:blipFill>
        <p:spPr bwMode="auto">
          <a:xfrm>
            <a:off x="4648200" y="1676400"/>
            <a:ext cx="3810762" cy="1828800"/>
          </a:xfrm>
          <a:prstGeom prst="rect">
            <a:avLst/>
          </a:prstGeom>
          <a:noFill/>
        </p:spPr>
      </p:pic>
      <p:pic>
        <p:nvPicPr>
          <p:cNvPr id="8" name="Picture 2" descr="\\medx\Secure\Products\Seven\visuals\WARHOL\MOTION\Peter\METRO_DECK\pngs\Hub_People.png"/>
          <p:cNvPicPr>
            <a:picLocks noChangeAspect="1" noChangeArrowheads="1"/>
          </p:cNvPicPr>
          <p:nvPr/>
        </p:nvPicPr>
        <p:blipFill>
          <a:blip r:embed="rId3" cstate="print"/>
          <a:srcRect/>
          <a:stretch>
            <a:fillRect/>
          </a:stretch>
        </p:blipFill>
        <p:spPr bwMode="auto">
          <a:xfrm>
            <a:off x="4597146" y="3810000"/>
            <a:ext cx="3861054" cy="18288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smtClean="0">
                <a:solidFill>
                  <a:schemeClr val="bg1"/>
                </a:solidFill>
                <a:latin typeface="Segoe Light"/>
                <a:cs typeface="Segoe Light"/>
              </a:rPr>
              <a:t>grid</a:t>
            </a:r>
            <a:endParaRPr lang="en-US" sz="4000" dirty="0">
              <a:solidFill>
                <a:schemeClr val="bg1"/>
              </a:solidFill>
              <a:latin typeface="Segoe Light"/>
              <a:cs typeface="Segoe Light"/>
            </a:endParaRPr>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782"/>
          <a:stretch/>
        </p:blipFill>
        <p:spPr bwMode="auto">
          <a:xfrm>
            <a:off x="488243" y="2623433"/>
            <a:ext cx="3571659"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1144" y="2441605"/>
            <a:ext cx="1898112" cy="354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6420" y="2464783"/>
            <a:ext cx="1885698" cy="352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7180028" y="2151487"/>
            <a:ext cx="0" cy="40207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854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en-US" sz="4000" dirty="0">
                <a:solidFill>
                  <a:schemeClr val="bg1"/>
                </a:solidFill>
                <a:latin typeface="Segoe Light"/>
                <a:cs typeface="Segoe Light"/>
              </a:rPr>
              <a:t>m</a:t>
            </a:r>
            <a:r>
              <a:rPr lang="en-US" sz="4000" dirty="0" smtClean="0">
                <a:solidFill>
                  <a:schemeClr val="bg1"/>
                </a:solidFill>
                <a:latin typeface="Segoe Light"/>
                <a:cs typeface="Segoe Light"/>
              </a:rPr>
              <a:t>etro, </a:t>
            </a:r>
            <a:r>
              <a:rPr lang="ru-RU" sz="4000" dirty="0" smtClean="0">
                <a:solidFill>
                  <a:schemeClr val="bg1"/>
                </a:solidFill>
                <a:latin typeface="Segoe Light"/>
                <a:cs typeface="Segoe Light"/>
              </a:rPr>
              <a:t>а потом бренд</a:t>
            </a:r>
            <a:endParaRPr lang="en-US" sz="4000" dirty="0">
              <a:solidFill>
                <a:schemeClr val="bg1"/>
              </a:solidFill>
              <a:latin typeface="Segoe Light"/>
              <a:cs typeface="Segoe Light"/>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9800"/>
            <a:ext cx="9144000" cy="346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804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121"/>
          <p:cNvGrpSpPr/>
          <p:nvPr/>
        </p:nvGrpSpPr>
        <p:grpSpPr>
          <a:xfrm>
            <a:off x="0" y="2019300"/>
            <a:ext cx="9144000" cy="2198132"/>
            <a:chOff x="0" y="2019300"/>
            <a:chExt cx="9144000" cy="2198132"/>
          </a:xfrm>
        </p:grpSpPr>
        <p:sp>
          <p:nvSpPr>
            <p:cNvPr id="107" name="TextBox 106"/>
            <p:cNvSpPr txBox="1"/>
            <p:nvPr/>
          </p:nvSpPr>
          <p:spPr>
            <a:xfrm>
              <a:off x="7834" y="3848100"/>
              <a:ext cx="1061894" cy="369332"/>
            </a:xfrm>
            <a:prstGeom prst="rect">
              <a:avLst/>
            </a:prstGeom>
            <a:noFill/>
          </p:spPr>
          <p:txBody>
            <a:bodyPr wrap="none" rtlCol="0">
              <a:spAutoFit/>
            </a:bodyPr>
            <a:lstStyle/>
            <a:p>
              <a:pPr algn="r"/>
              <a:r>
                <a:rPr lang="ru-RU" dirty="0" smtClean="0">
                  <a:solidFill>
                    <a:prstClr val="white"/>
                  </a:solidFill>
                </a:rPr>
                <a:t>ОБЛАКО</a:t>
              </a:r>
              <a:endParaRPr lang="en-US" dirty="0">
                <a:solidFill>
                  <a:prstClr val="white"/>
                </a:solidFill>
              </a:endParaRPr>
            </a:p>
          </p:txBody>
        </p:sp>
        <p:sp>
          <p:nvSpPr>
            <p:cNvPr id="110" name="Rectangle 109"/>
            <p:cNvSpPr/>
            <p:nvPr/>
          </p:nvSpPr>
          <p:spPr bwMode="auto">
            <a:xfrm>
              <a:off x="0" y="2019300"/>
              <a:ext cx="9144000" cy="1790700"/>
            </a:xfrm>
            <a:prstGeom prst="rect">
              <a:avLst/>
            </a:prstGeom>
            <a:gradFill flip="none" rotWithShape="1">
              <a:gsLst>
                <a:gs pos="50000">
                  <a:schemeClr val="accent1">
                    <a:tint val="66000"/>
                    <a:satMod val="160000"/>
                    <a:alpha val="0"/>
                  </a:schemeClr>
                </a:gs>
                <a:gs pos="100000">
                  <a:schemeClr val="tx2"/>
                </a:gs>
              </a:gsLst>
              <a:lin ang="6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6" name="TextBox 105"/>
            <p:cNvSpPr txBox="1"/>
            <p:nvPr/>
          </p:nvSpPr>
          <p:spPr>
            <a:xfrm>
              <a:off x="221675" y="3429000"/>
              <a:ext cx="848053" cy="369332"/>
            </a:xfrm>
            <a:prstGeom prst="rect">
              <a:avLst/>
            </a:prstGeom>
            <a:noFill/>
          </p:spPr>
          <p:txBody>
            <a:bodyPr wrap="none" rtlCol="0">
              <a:spAutoFit/>
            </a:bodyPr>
            <a:lstStyle/>
            <a:p>
              <a:pPr algn="r"/>
              <a:r>
                <a:rPr lang="ru-RU" dirty="0" smtClean="0">
                  <a:solidFill>
                    <a:prstClr val="black"/>
                  </a:solidFill>
                </a:rPr>
                <a:t>ЭКРАН</a:t>
              </a:r>
              <a:endParaRPr lang="en-US" dirty="0">
                <a:solidFill>
                  <a:prstClr val="black"/>
                </a:solidFill>
              </a:endParaRPr>
            </a:p>
          </p:txBody>
        </p:sp>
      </p:grpSp>
      <p:grpSp>
        <p:nvGrpSpPr>
          <p:cNvPr id="3" name="Group 114"/>
          <p:cNvGrpSpPr/>
          <p:nvPr/>
        </p:nvGrpSpPr>
        <p:grpSpPr>
          <a:xfrm>
            <a:off x="5105400" y="1676400"/>
            <a:ext cx="3886200" cy="2057400"/>
            <a:chOff x="990600" y="1676400"/>
            <a:chExt cx="3886200" cy="2057400"/>
          </a:xfrm>
        </p:grpSpPr>
        <p:sp>
          <p:nvSpPr>
            <p:cNvPr id="26" name="Rectangle 25"/>
            <p:cNvSpPr/>
            <p:nvPr/>
          </p:nvSpPr>
          <p:spPr bwMode="auto">
            <a:xfrm>
              <a:off x="990600" y="1676400"/>
              <a:ext cx="3886200" cy="20574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pic>
          <p:nvPicPr>
            <p:cNvPr id="17" name="Picture 2" descr="C:\Documents and Settings\mitchelld\Desktop\VS_h_rgb_r_2.png"/>
            <p:cNvPicPr>
              <a:picLocks noChangeAspect="1" noChangeArrowheads="1"/>
            </p:cNvPicPr>
            <p:nvPr/>
          </p:nvPicPr>
          <p:blipFill>
            <a:blip r:embed="rId3" cstate="print"/>
            <a:srcRect/>
            <a:stretch>
              <a:fillRect/>
            </a:stretch>
          </p:blipFill>
          <p:spPr bwMode="auto">
            <a:xfrm>
              <a:off x="1112257" y="1916685"/>
              <a:ext cx="1695152" cy="249264"/>
            </a:xfrm>
            <a:prstGeom prst="rect">
              <a:avLst/>
            </a:prstGeom>
            <a:noFill/>
          </p:spPr>
        </p:pic>
        <p:pic>
          <p:nvPicPr>
            <p:cNvPr id="18" name="Picture 3" descr="C:\Documents and Settings\mitchelld\Desktop\Expression Blend logo -r.png"/>
            <p:cNvPicPr>
              <a:picLocks noChangeAspect="1" noChangeArrowheads="1"/>
            </p:cNvPicPr>
            <p:nvPr/>
          </p:nvPicPr>
          <p:blipFill>
            <a:blip r:embed="rId4" cstate="print"/>
            <a:srcRect/>
            <a:stretch>
              <a:fillRect/>
            </a:stretch>
          </p:blipFill>
          <p:spPr bwMode="auto">
            <a:xfrm>
              <a:off x="3071246" y="1862728"/>
              <a:ext cx="1596325" cy="357178"/>
            </a:xfrm>
            <a:prstGeom prst="rect">
              <a:avLst/>
            </a:prstGeom>
            <a:noFill/>
          </p:spPr>
        </p:pic>
        <p:pic>
          <p:nvPicPr>
            <p:cNvPr id="19" name="Picture 4" descr="C:\Documents and Settings\mitchelld\Desktop\XNA Game Studio 2.0 logo r.png"/>
            <p:cNvPicPr>
              <a:picLocks noChangeAspect="1" noChangeArrowheads="1"/>
            </p:cNvPicPr>
            <p:nvPr/>
          </p:nvPicPr>
          <p:blipFill>
            <a:blip r:embed="rId5" cstate="print"/>
            <a:srcRect r="15721"/>
            <a:stretch>
              <a:fillRect/>
            </a:stretch>
          </p:blipFill>
          <p:spPr bwMode="auto">
            <a:xfrm>
              <a:off x="2933700" y="2323618"/>
              <a:ext cx="1761641" cy="279543"/>
            </a:xfrm>
            <a:prstGeom prst="rect">
              <a:avLst/>
            </a:prstGeom>
            <a:noFill/>
          </p:spPr>
        </p:pic>
        <p:sp>
          <p:nvSpPr>
            <p:cNvPr id="20" name="Rectangle 19"/>
            <p:cNvSpPr/>
            <p:nvPr/>
          </p:nvSpPr>
          <p:spPr>
            <a:xfrm>
              <a:off x="1266023" y="2308861"/>
              <a:ext cx="1387624" cy="281940"/>
            </a:xfrm>
            <a:prstGeom prst="rect">
              <a:avLst/>
            </a:prstGeom>
          </p:spPr>
          <p:txBody>
            <a:bodyPr wrap="none" anchor="ctr" anchorCtr="0">
              <a:noAutofit/>
            </a:bodyPr>
            <a:lstStyle/>
            <a:p>
              <a:pPr algn="ctr"/>
              <a:r>
                <a:rPr lang="en-US" sz="1400" dirty="0">
                  <a:solidFill>
                    <a:prstClr val="white"/>
                  </a:solidFill>
                </a:rPr>
                <a:t>Phone Emulator</a:t>
              </a:r>
            </a:p>
          </p:txBody>
        </p:sp>
        <p:sp>
          <p:nvSpPr>
            <p:cNvPr id="21" name="Rectangle 20"/>
            <p:cNvSpPr/>
            <p:nvPr/>
          </p:nvSpPr>
          <p:spPr>
            <a:xfrm>
              <a:off x="1544495" y="2628900"/>
              <a:ext cx="999196" cy="342900"/>
            </a:xfrm>
            <a:prstGeom prst="rect">
              <a:avLst/>
            </a:prstGeom>
          </p:spPr>
          <p:txBody>
            <a:bodyPr wrap="square" anchor="ctr" anchorCtr="0">
              <a:noAutofit/>
            </a:bodyPr>
            <a:lstStyle/>
            <a:p>
              <a:pPr algn="ctr"/>
              <a:r>
                <a:rPr lang="en-US" sz="1400" dirty="0">
                  <a:solidFill>
                    <a:prstClr val="white"/>
                  </a:solidFill>
                </a:rPr>
                <a:t>Samples</a:t>
              </a:r>
            </a:p>
          </p:txBody>
        </p:sp>
        <p:sp>
          <p:nvSpPr>
            <p:cNvPr id="22" name="Rectangle 21"/>
            <p:cNvSpPr/>
            <p:nvPr/>
          </p:nvSpPr>
          <p:spPr>
            <a:xfrm>
              <a:off x="3141900" y="2628900"/>
              <a:ext cx="1345240" cy="342900"/>
            </a:xfrm>
            <a:prstGeom prst="rect">
              <a:avLst/>
            </a:prstGeom>
          </p:spPr>
          <p:txBody>
            <a:bodyPr wrap="none" anchor="ctr" anchorCtr="0">
              <a:noAutofit/>
            </a:bodyPr>
            <a:lstStyle/>
            <a:p>
              <a:pPr algn="ctr"/>
              <a:r>
                <a:rPr lang="en-US" sz="1400" dirty="0">
                  <a:solidFill>
                    <a:prstClr val="white"/>
                  </a:solidFill>
                </a:rPr>
                <a:t>Documentation</a:t>
              </a:r>
            </a:p>
          </p:txBody>
        </p:sp>
        <p:sp>
          <p:nvSpPr>
            <p:cNvPr id="23" name="Rectangle 22"/>
            <p:cNvSpPr/>
            <p:nvPr/>
          </p:nvSpPr>
          <p:spPr>
            <a:xfrm>
              <a:off x="1598997" y="2994660"/>
              <a:ext cx="721671" cy="307777"/>
            </a:xfrm>
            <a:prstGeom prst="rect">
              <a:avLst/>
            </a:prstGeom>
          </p:spPr>
          <p:txBody>
            <a:bodyPr wrap="none" anchor="ctr" anchorCtr="0">
              <a:noAutofit/>
            </a:bodyPr>
            <a:lstStyle/>
            <a:p>
              <a:pPr algn="ctr"/>
              <a:r>
                <a:rPr lang="en-US" sz="1400" dirty="0">
                  <a:solidFill>
                    <a:prstClr val="white"/>
                  </a:solidFill>
                </a:rPr>
                <a:t>Guides</a:t>
              </a:r>
            </a:p>
          </p:txBody>
        </p:sp>
        <p:sp>
          <p:nvSpPr>
            <p:cNvPr id="24" name="Rectangle 23"/>
            <p:cNvSpPr/>
            <p:nvPr/>
          </p:nvSpPr>
          <p:spPr>
            <a:xfrm>
              <a:off x="3286170" y="2994660"/>
              <a:ext cx="1056700" cy="307777"/>
            </a:xfrm>
            <a:prstGeom prst="rect">
              <a:avLst/>
            </a:prstGeom>
          </p:spPr>
          <p:txBody>
            <a:bodyPr wrap="none" anchor="ctr" anchorCtr="0">
              <a:noAutofit/>
            </a:bodyPr>
            <a:lstStyle/>
            <a:p>
              <a:pPr algn="ctr"/>
              <a:r>
                <a:rPr lang="en-US" sz="1400" dirty="0">
                  <a:solidFill>
                    <a:prstClr val="white"/>
                  </a:solidFill>
                </a:rPr>
                <a:t>Community</a:t>
              </a:r>
            </a:p>
          </p:txBody>
        </p:sp>
        <p:sp>
          <p:nvSpPr>
            <p:cNvPr id="25" name="Rectangle 24"/>
            <p:cNvSpPr/>
            <p:nvPr/>
          </p:nvSpPr>
          <p:spPr>
            <a:xfrm>
              <a:off x="1603532" y="3349823"/>
              <a:ext cx="2579039" cy="307777"/>
            </a:xfrm>
            <a:prstGeom prst="rect">
              <a:avLst/>
            </a:prstGeom>
          </p:spPr>
          <p:txBody>
            <a:bodyPr wrap="none" anchor="ctr" anchorCtr="0">
              <a:noAutofit/>
            </a:bodyPr>
            <a:lstStyle/>
            <a:p>
              <a:pPr algn="ctr"/>
              <a:r>
                <a:rPr lang="en-US" sz="1400" dirty="0">
                  <a:solidFill>
                    <a:prstClr val="white"/>
                  </a:solidFill>
                </a:rPr>
                <a:t>Packaging and Verification Tools</a:t>
              </a:r>
            </a:p>
          </p:txBody>
        </p:sp>
        <p:cxnSp>
          <p:nvCxnSpPr>
            <p:cNvPr id="67" name="Straight Connector 66"/>
            <p:cNvCxnSpPr/>
            <p:nvPr/>
          </p:nvCxnSpPr>
          <p:spPr>
            <a:xfrm rot="5400000">
              <a:off x="2209800" y="2590800"/>
              <a:ext cx="1447800"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0800000" flipH="1">
              <a:off x="1143000" y="22860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0800000" flipH="1">
              <a:off x="1143000" y="26289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0800000" flipH="1">
              <a:off x="1143000" y="29718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0800000" flipH="1">
              <a:off x="1143000" y="3314700"/>
              <a:ext cx="3581400" cy="0"/>
            </a:xfrm>
            <a:prstGeom prst="line">
              <a:avLst/>
            </a:prstGeom>
            <a:ln w="12700">
              <a:gradFill flip="none" rotWithShape="1">
                <a:gsLst>
                  <a:gs pos="0">
                    <a:schemeClr val="accent1">
                      <a:tint val="66000"/>
                      <a:satMod val="160000"/>
                      <a:alpha val="0"/>
                    </a:schemeClr>
                  </a:gs>
                  <a:gs pos="50000">
                    <a:schemeClr val="accent3"/>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33" name="Group 116"/>
          <p:cNvGrpSpPr/>
          <p:nvPr/>
        </p:nvGrpSpPr>
        <p:grpSpPr>
          <a:xfrm>
            <a:off x="1066800" y="4232031"/>
            <a:ext cx="3886200" cy="1978269"/>
            <a:chOff x="5029200" y="4270131"/>
            <a:chExt cx="3886200" cy="1978269"/>
          </a:xfrm>
        </p:grpSpPr>
        <p:sp>
          <p:nvSpPr>
            <p:cNvPr id="29" name="Rectangle 28"/>
            <p:cNvSpPr/>
            <p:nvPr/>
          </p:nvSpPr>
          <p:spPr bwMode="auto">
            <a:xfrm>
              <a:off x="5029200" y="4270131"/>
              <a:ext cx="3886200" cy="1978269"/>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5" name="Rectangle 44"/>
            <p:cNvSpPr/>
            <p:nvPr/>
          </p:nvSpPr>
          <p:spPr>
            <a:xfrm>
              <a:off x="5411169" y="4495800"/>
              <a:ext cx="1180131" cy="307777"/>
            </a:xfrm>
            <a:prstGeom prst="rect">
              <a:avLst/>
            </a:prstGeom>
          </p:spPr>
          <p:txBody>
            <a:bodyPr wrap="none">
              <a:spAutoFit/>
            </a:bodyPr>
            <a:lstStyle/>
            <a:p>
              <a:pPr algn="ctr"/>
              <a:r>
                <a:rPr lang="en-US" sz="1400" dirty="0">
                  <a:solidFill>
                    <a:prstClr val="white"/>
                  </a:solidFill>
                </a:rPr>
                <a:t>Notifications</a:t>
              </a:r>
            </a:p>
          </p:txBody>
        </p:sp>
        <p:sp>
          <p:nvSpPr>
            <p:cNvPr id="46" name="Rectangle 45"/>
            <p:cNvSpPr/>
            <p:nvPr/>
          </p:nvSpPr>
          <p:spPr>
            <a:xfrm>
              <a:off x="5573073" y="4984132"/>
              <a:ext cx="856325" cy="307777"/>
            </a:xfrm>
            <a:prstGeom prst="rect">
              <a:avLst/>
            </a:prstGeom>
          </p:spPr>
          <p:txBody>
            <a:bodyPr wrap="none">
              <a:spAutoFit/>
            </a:bodyPr>
            <a:lstStyle/>
            <a:p>
              <a:pPr algn="ctr"/>
              <a:r>
                <a:rPr lang="en-US" sz="1400" dirty="0">
                  <a:solidFill>
                    <a:prstClr val="white"/>
                  </a:solidFill>
                </a:rPr>
                <a:t>Location</a:t>
              </a:r>
            </a:p>
          </p:txBody>
        </p:sp>
        <p:sp>
          <p:nvSpPr>
            <p:cNvPr id="47" name="Rectangle 46"/>
            <p:cNvSpPr/>
            <p:nvPr/>
          </p:nvSpPr>
          <p:spPr>
            <a:xfrm>
              <a:off x="7026310" y="4984132"/>
              <a:ext cx="784190" cy="307777"/>
            </a:xfrm>
            <a:prstGeom prst="rect">
              <a:avLst/>
            </a:prstGeom>
          </p:spPr>
          <p:txBody>
            <a:bodyPr wrap="none">
              <a:spAutoFit/>
            </a:bodyPr>
            <a:lstStyle/>
            <a:p>
              <a:pPr algn="ctr"/>
              <a:r>
                <a:rPr lang="en-US" sz="1400" dirty="0">
                  <a:solidFill>
                    <a:prstClr val="white"/>
                  </a:solidFill>
                </a:rPr>
                <a:t>Identity</a:t>
              </a:r>
            </a:p>
          </p:txBody>
        </p:sp>
        <p:sp>
          <p:nvSpPr>
            <p:cNvPr id="48" name="Rectangle 47"/>
            <p:cNvSpPr/>
            <p:nvPr/>
          </p:nvSpPr>
          <p:spPr>
            <a:xfrm>
              <a:off x="8018160" y="4984132"/>
              <a:ext cx="635110" cy="307777"/>
            </a:xfrm>
            <a:prstGeom prst="rect">
              <a:avLst/>
            </a:prstGeom>
          </p:spPr>
          <p:txBody>
            <a:bodyPr wrap="none">
              <a:spAutoFit/>
            </a:bodyPr>
            <a:lstStyle/>
            <a:p>
              <a:pPr algn="ctr"/>
              <a:r>
                <a:rPr lang="en-US" sz="1400" dirty="0">
                  <a:solidFill>
                    <a:prstClr val="white"/>
                  </a:solidFill>
                </a:rPr>
                <a:t>Feeds</a:t>
              </a:r>
            </a:p>
          </p:txBody>
        </p:sp>
        <p:sp>
          <p:nvSpPr>
            <p:cNvPr id="49" name="Rectangle 48"/>
            <p:cNvSpPr/>
            <p:nvPr/>
          </p:nvSpPr>
          <p:spPr>
            <a:xfrm>
              <a:off x="8029381" y="5403232"/>
              <a:ext cx="612668" cy="307777"/>
            </a:xfrm>
            <a:prstGeom prst="rect">
              <a:avLst/>
            </a:prstGeom>
          </p:spPr>
          <p:txBody>
            <a:bodyPr wrap="none">
              <a:spAutoFit/>
            </a:bodyPr>
            <a:lstStyle/>
            <a:p>
              <a:pPr algn="ctr"/>
              <a:r>
                <a:rPr lang="en-US" sz="1400" dirty="0">
                  <a:solidFill>
                    <a:prstClr val="white"/>
                  </a:solidFill>
                </a:rPr>
                <a:t>Maps</a:t>
              </a:r>
            </a:p>
          </p:txBody>
        </p:sp>
        <p:sp>
          <p:nvSpPr>
            <p:cNvPr id="50" name="Rectangle 49"/>
            <p:cNvSpPr/>
            <p:nvPr/>
          </p:nvSpPr>
          <p:spPr>
            <a:xfrm>
              <a:off x="7096904" y="5403232"/>
              <a:ext cx="638316" cy="307777"/>
            </a:xfrm>
            <a:prstGeom prst="rect">
              <a:avLst/>
            </a:prstGeom>
          </p:spPr>
          <p:txBody>
            <a:bodyPr wrap="none">
              <a:spAutoFit/>
            </a:bodyPr>
            <a:lstStyle/>
            <a:p>
              <a:pPr algn="ctr"/>
              <a:r>
                <a:rPr lang="en-US" sz="1400" dirty="0">
                  <a:solidFill>
                    <a:prstClr val="white"/>
                  </a:solidFill>
                </a:rPr>
                <a:t>Social</a:t>
              </a:r>
            </a:p>
          </p:txBody>
        </p:sp>
        <p:sp>
          <p:nvSpPr>
            <p:cNvPr id="51" name="Rectangle 50"/>
            <p:cNvSpPr/>
            <p:nvPr/>
          </p:nvSpPr>
          <p:spPr>
            <a:xfrm>
              <a:off x="7114306" y="4495800"/>
              <a:ext cx="1534394" cy="307777"/>
            </a:xfrm>
            <a:prstGeom prst="rect">
              <a:avLst/>
            </a:prstGeom>
          </p:spPr>
          <p:txBody>
            <a:bodyPr wrap="none">
              <a:spAutoFit/>
            </a:bodyPr>
            <a:lstStyle/>
            <a:p>
              <a:pPr algn="ctr"/>
              <a:r>
                <a:rPr lang="en-US" sz="1400" dirty="0">
                  <a:solidFill>
                    <a:prstClr val="white"/>
                  </a:solidFill>
                </a:rPr>
                <a:t>App Deployment</a:t>
              </a:r>
            </a:p>
          </p:txBody>
        </p:sp>
        <p:pic>
          <p:nvPicPr>
            <p:cNvPr id="52" name="Picture 9" descr="C:\Documents and Settings\mitchelld\Desktop\Windows Azure logo rev.png"/>
            <p:cNvPicPr>
              <a:picLocks noChangeAspect="1" noChangeArrowheads="1"/>
            </p:cNvPicPr>
            <p:nvPr/>
          </p:nvPicPr>
          <p:blipFill>
            <a:blip r:embed="rId6" cstate="print"/>
            <a:stretch>
              <a:fillRect/>
            </a:stretch>
          </p:blipFill>
          <p:spPr bwMode="auto">
            <a:xfrm>
              <a:off x="6083907" y="5791200"/>
              <a:ext cx="1840893" cy="349868"/>
            </a:xfrm>
            <a:prstGeom prst="rect">
              <a:avLst/>
            </a:prstGeom>
            <a:noFill/>
          </p:spPr>
        </p:pic>
        <p:pic>
          <p:nvPicPr>
            <p:cNvPr id="53" name="Picture 10" descr="C:\Documents and Settings\mitchelld\Desktop\Xbox Live logo horiz.png"/>
            <p:cNvPicPr>
              <a:picLocks noChangeAspect="1" noChangeArrowheads="1"/>
            </p:cNvPicPr>
            <p:nvPr/>
          </p:nvPicPr>
          <p:blipFill>
            <a:blip r:embed="rId7" cstate="print">
              <a:lum bright="100000"/>
            </a:blip>
            <a:srcRect/>
            <a:stretch>
              <a:fillRect/>
            </a:stretch>
          </p:blipFill>
          <p:spPr bwMode="auto">
            <a:xfrm>
              <a:off x="5524408" y="5493112"/>
              <a:ext cx="988271" cy="128016"/>
            </a:xfrm>
            <a:prstGeom prst="rect">
              <a:avLst/>
            </a:prstGeom>
            <a:noFill/>
          </p:spPr>
        </p:pic>
        <p:cxnSp>
          <p:nvCxnSpPr>
            <p:cNvPr id="92" name="Straight Connector 91"/>
            <p:cNvCxnSpPr/>
            <p:nvPr/>
          </p:nvCxnSpPr>
          <p:spPr>
            <a:xfrm rot="5400000">
              <a:off x="6343650" y="5117482"/>
              <a:ext cx="12573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10800000" flipH="1">
              <a:off x="5181600" y="4907932"/>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0800000" flipH="1">
              <a:off x="5181600" y="53270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10800000" flipH="1">
              <a:off x="5181600" y="5746131"/>
              <a:ext cx="3581400" cy="0"/>
            </a:xfrm>
            <a:prstGeom prst="line">
              <a:avLst/>
            </a:prstGeom>
            <a:ln w="12700">
              <a:gradFill flip="none" rotWithShape="1">
                <a:gsLst>
                  <a:gs pos="0">
                    <a:schemeClr val="accent1">
                      <a:tint val="66000"/>
                      <a:satMod val="160000"/>
                      <a:alpha val="0"/>
                    </a:schemeClr>
                  </a:gs>
                  <a:gs pos="50000">
                    <a:schemeClr val="bg1">
                      <a:lumMod val="50000"/>
                    </a:schemeClr>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5400000">
              <a:off x="7467600" y="5334000"/>
              <a:ext cx="83820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115"/>
          <p:cNvGrpSpPr/>
          <p:nvPr/>
        </p:nvGrpSpPr>
        <p:grpSpPr>
          <a:xfrm>
            <a:off x="5105400" y="4232031"/>
            <a:ext cx="3886200" cy="1978269"/>
            <a:chOff x="990600" y="4270131"/>
            <a:chExt cx="3886200" cy="1978269"/>
          </a:xfrm>
        </p:grpSpPr>
        <p:sp>
          <p:nvSpPr>
            <p:cNvPr id="28" name="Rectangle 27"/>
            <p:cNvSpPr/>
            <p:nvPr/>
          </p:nvSpPr>
          <p:spPr bwMode="auto">
            <a:xfrm>
              <a:off x="990600" y="4270131"/>
              <a:ext cx="3886200" cy="197826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6BBD46">
                    <a:lumMod val="20000"/>
                    <a:lumOff val="80000"/>
                  </a:srgbClr>
                </a:solidFill>
              </a:endParaRPr>
            </a:p>
          </p:txBody>
        </p:sp>
        <p:sp>
          <p:nvSpPr>
            <p:cNvPr id="58" name="Rectangle 57"/>
            <p:cNvSpPr/>
            <p:nvPr/>
          </p:nvSpPr>
          <p:spPr>
            <a:xfrm>
              <a:off x="1419665" y="4530923"/>
              <a:ext cx="1124026" cy="307777"/>
            </a:xfrm>
            <a:prstGeom prst="rect">
              <a:avLst/>
            </a:prstGeom>
          </p:spPr>
          <p:txBody>
            <a:bodyPr wrap="none">
              <a:spAutoFit/>
            </a:bodyPr>
            <a:lstStyle/>
            <a:p>
              <a:pPr algn="ctr"/>
              <a:r>
                <a:rPr lang="en-US" sz="1400" dirty="0">
                  <a:solidFill>
                    <a:prstClr val="white"/>
                  </a:solidFill>
                </a:rPr>
                <a:t>Registration</a:t>
              </a:r>
            </a:p>
          </p:txBody>
        </p:sp>
        <p:sp>
          <p:nvSpPr>
            <p:cNvPr id="59" name="Rectangle 58"/>
            <p:cNvSpPr/>
            <p:nvPr/>
          </p:nvSpPr>
          <p:spPr>
            <a:xfrm>
              <a:off x="1497443" y="4947672"/>
              <a:ext cx="968470" cy="307777"/>
            </a:xfrm>
            <a:prstGeom prst="rect">
              <a:avLst/>
            </a:prstGeom>
          </p:spPr>
          <p:txBody>
            <a:bodyPr wrap="none">
              <a:spAutoFit/>
            </a:bodyPr>
            <a:lstStyle/>
            <a:p>
              <a:pPr algn="ctr"/>
              <a:r>
                <a:rPr lang="en-US" sz="1400" dirty="0">
                  <a:solidFill>
                    <a:prstClr val="white"/>
                  </a:solidFill>
                </a:rPr>
                <a:t>Validation</a:t>
              </a:r>
            </a:p>
          </p:txBody>
        </p:sp>
        <p:sp>
          <p:nvSpPr>
            <p:cNvPr id="60" name="Rectangle 59"/>
            <p:cNvSpPr/>
            <p:nvPr/>
          </p:nvSpPr>
          <p:spPr>
            <a:xfrm>
              <a:off x="1410657" y="5390664"/>
              <a:ext cx="1142043" cy="307777"/>
            </a:xfrm>
            <a:prstGeom prst="rect">
              <a:avLst/>
            </a:prstGeom>
          </p:spPr>
          <p:txBody>
            <a:bodyPr wrap="none">
              <a:spAutoFit/>
            </a:bodyPr>
            <a:lstStyle/>
            <a:p>
              <a:pPr algn="ctr"/>
              <a:r>
                <a:rPr lang="en-US" sz="1400" dirty="0">
                  <a:solidFill>
                    <a:prstClr val="white"/>
                  </a:solidFill>
                </a:rPr>
                <a:t>Certification</a:t>
              </a:r>
            </a:p>
          </p:txBody>
        </p:sp>
        <p:sp>
          <p:nvSpPr>
            <p:cNvPr id="61" name="Rectangle 60"/>
            <p:cNvSpPr/>
            <p:nvPr/>
          </p:nvSpPr>
          <p:spPr>
            <a:xfrm>
              <a:off x="1482183" y="5829300"/>
              <a:ext cx="998991" cy="307777"/>
            </a:xfrm>
            <a:prstGeom prst="rect">
              <a:avLst/>
            </a:prstGeom>
          </p:spPr>
          <p:txBody>
            <a:bodyPr wrap="none">
              <a:spAutoFit/>
            </a:bodyPr>
            <a:lstStyle/>
            <a:p>
              <a:pPr algn="ctr"/>
              <a:r>
                <a:rPr lang="en-US" sz="1400" dirty="0">
                  <a:solidFill>
                    <a:prstClr val="white"/>
                  </a:solidFill>
                </a:rPr>
                <a:t>Publishing</a:t>
              </a:r>
            </a:p>
          </p:txBody>
        </p:sp>
        <p:sp>
          <p:nvSpPr>
            <p:cNvPr id="62" name="Rectangle 61"/>
            <p:cNvSpPr/>
            <p:nvPr/>
          </p:nvSpPr>
          <p:spPr>
            <a:xfrm>
              <a:off x="3288647" y="4530923"/>
              <a:ext cx="1157689" cy="307777"/>
            </a:xfrm>
            <a:prstGeom prst="rect">
              <a:avLst/>
            </a:prstGeom>
          </p:spPr>
          <p:txBody>
            <a:bodyPr wrap="none">
              <a:spAutoFit/>
            </a:bodyPr>
            <a:lstStyle/>
            <a:p>
              <a:pPr algn="ctr"/>
              <a:r>
                <a:rPr lang="en-US" sz="1400" dirty="0">
                  <a:solidFill>
                    <a:prstClr val="white"/>
                  </a:solidFill>
                </a:rPr>
                <a:t>Marketplace</a:t>
              </a:r>
            </a:p>
          </p:txBody>
        </p:sp>
        <p:sp>
          <p:nvSpPr>
            <p:cNvPr id="63" name="Rectangle 62"/>
            <p:cNvSpPr/>
            <p:nvPr/>
          </p:nvSpPr>
          <p:spPr>
            <a:xfrm>
              <a:off x="3053806" y="4947672"/>
              <a:ext cx="1627370" cy="307777"/>
            </a:xfrm>
            <a:prstGeom prst="rect">
              <a:avLst/>
            </a:prstGeom>
          </p:spPr>
          <p:txBody>
            <a:bodyPr wrap="none">
              <a:spAutoFit/>
            </a:bodyPr>
            <a:lstStyle/>
            <a:p>
              <a:pPr algn="ctr"/>
              <a:r>
                <a:rPr lang="en-US" sz="1400" dirty="0">
                  <a:solidFill>
                    <a:prstClr val="white"/>
                  </a:solidFill>
                </a:rPr>
                <a:t>MO and CC Billing</a:t>
              </a:r>
            </a:p>
          </p:txBody>
        </p:sp>
        <p:sp>
          <p:nvSpPr>
            <p:cNvPr id="64" name="Rectangle 63"/>
            <p:cNvSpPr/>
            <p:nvPr/>
          </p:nvSpPr>
          <p:spPr>
            <a:xfrm>
              <a:off x="3011327" y="5390664"/>
              <a:ext cx="1712328" cy="307777"/>
            </a:xfrm>
            <a:prstGeom prst="rect">
              <a:avLst/>
            </a:prstGeom>
          </p:spPr>
          <p:txBody>
            <a:bodyPr wrap="none">
              <a:spAutoFit/>
            </a:bodyPr>
            <a:lstStyle/>
            <a:p>
              <a:pPr algn="ctr"/>
              <a:r>
                <a:rPr lang="en-US" sz="1400" dirty="0">
                  <a:solidFill>
                    <a:prstClr val="white"/>
                  </a:solidFill>
                </a:rPr>
                <a:t>Business </a:t>
              </a:r>
              <a:r>
                <a:rPr lang="en-US" sz="1400" dirty="0" smtClean="0">
                  <a:solidFill>
                    <a:prstClr val="white"/>
                  </a:solidFill>
                </a:rPr>
                <a:t>Intelligence</a:t>
              </a:r>
              <a:endParaRPr lang="en-US" sz="1400" dirty="0">
                <a:solidFill>
                  <a:prstClr val="white"/>
                </a:solidFill>
              </a:endParaRPr>
            </a:p>
          </p:txBody>
        </p:sp>
        <p:sp>
          <p:nvSpPr>
            <p:cNvPr id="65" name="Rectangle 64"/>
            <p:cNvSpPr/>
            <p:nvPr/>
          </p:nvSpPr>
          <p:spPr>
            <a:xfrm>
              <a:off x="2934383" y="5829300"/>
              <a:ext cx="1866217" cy="307777"/>
            </a:xfrm>
            <a:prstGeom prst="rect">
              <a:avLst/>
            </a:prstGeom>
          </p:spPr>
          <p:txBody>
            <a:bodyPr wrap="none">
              <a:spAutoFit/>
            </a:bodyPr>
            <a:lstStyle/>
            <a:p>
              <a:pPr algn="ctr"/>
              <a:r>
                <a:rPr lang="en-US" sz="1400" dirty="0">
                  <a:solidFill>
                    <a:prstClr val="white"/>
                  </a:solidFill>
                </a:rPr>
                <a:t>Update Management</a:t>
              </a:r>
            </a:p>
          </p:txBody>
        </p:sp>
        <p:cxnSp>
          <p:nvCxnSpPr>
            <p:cNvPr id="100" name="Straight Connector 99"/>
            <p:cNvCxnSpPr/>
            <p:nvPr/>
          </p:nvCxnSpPr>
          <p:spPr>
            <a:xfrm rot="5400000">
              <a:off x="2114550" y="5314949"/>
              <a:ext cx="1638301" cy="0"/>
            </a:xfrm>
            <a:prstGeom prst="line">
              <a:avLst/>
            </a:prstGeom>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10800000" flipH="1">
              <a:off x="1143000" y="49148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rot="10800000" flipH="1">
              <a:off x="1143000" y="53339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rot="10800000" flipH="1">
              <a:off x="1143000" y="5753099"/>
              <a:ext cx="3581400" cy="0"/>
            </a:xfrm>
            <a:prstGeom prst="line">
              <a:avLst/>
            </a:prstGeom>
            <a:ln w="12700">
              <a:gradFill flip="none" rotWithShape="1">
                <a:gsLst>
                  <a:gs pos="0">
                    <a:schemeClr val="accent1">
                      <a:tint val="66000"/>
                      <a:satMod val="160000"/>
                      <a:alpha val="0"/>
                    </a:schemeClr>
                  </a:gs>
                  <a:gs pos="50000">
                    <a:schemeClr val="accent4"/>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4" name="Group 111"/>
          <p:cNvGrpSpPr/>
          <p:nvPr/>
        </p:nvGrpSpPr>
        <p:grpSpPr>
          <a:xfrm>
            <a:off x="5105400" y="1371600"/>
            <a:ext cx="3886200" cy="381000"/>
            <a:chOff x="990600" y="1371600"/>
            <a:chExt cx="3886200" cy="381000"/>
          </a:xfrm>
        </p:grpSpPr>
        <p:sp>
          <p:nvSpPr>
            <p:cNvPr id="5" name="Rectangle 4"/>
            <p:cNvSpPr/>
            <p:nvPr/>
          </p:nvSpPr>
          <p:spPr bwMode="auto">
            <a:xfrm>
              <a:off x="990600" y="1371600"/>
              <a:ext cx="381000" cy="381000"/>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 name="Rectangle 5"/>
            <p:cNvSpPr/>
            <p:nvPr/>
          </p:nvSpPr>
          <p:spPr bwMode="auto">
            <a:xfrm>
              <a:off x="1371600" y="1371600"/>
              <a:ext cx="152400" cy="3810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 name="Rectangle 6"/>
            <p:cNvSpPr/>
            <p:nvPr/>
          </p:nvSpPr>
          <p:spPr bwMode="auto">
            <a:xfrm>
              <a:off x="1524000" y="1371600"/>
              <a:ext cx="3352800" cy="381000"/>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6BBD46">
                      <a:lumMod val="75000"/>
                    </a:srgbClr>
                  </a:solidFill>
                </a:rPr>
                <a:t>Инструменты</a:t>
              </a:r>
              <a:endParaRPr lang="en-US" sz="2000" dirty="0" smtClean="0">
                <a:solidFill>
                  <a:srgbClr val="6BBD46">
                    <a:lumMod val="75000"/>
                  </a:srgbClr>
                </a:solidFill>
              </a:endParaRPr>
            </a:p>
          </p:txBody>
        </p:sp>
      </p:grpSp>
      <p:grpSp>
        <p:nvGrpSpPr>
          <p:cNvPr id="55" name="Group 112"/>
          <p:cNvGrpSpPr/>
          <p:nvPr/>
        </p:nvGrpSpPr>
        <p:grpSpPr>
          <a:xfrm>
            <a:off x="5105400" y="3924300"/>
            <a:ext cx="3886200" cy="381000"/>
            <a:chOff x="990600" y="3962400"/>
            <a:chExt cx="3886200" cy="381000"/>
          </a:xfrm>
        </p:grpSpPr>
        <p:sp>
          <p:nvSpPr>
            <p:cNvPr id="11" name="Rectangle 10"/>
            <p:cNvSpPr/>
            <p:nvPr/>
          </p:nvSpPr>
          <p:spPr bwMode="auto">
            <a:xfrm>
              <a:off x="990600" y="3962400"/>
              <a:ext cx="381000" cy="38100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2" name="Rectangle 11"/>
            <p:cNvSpPr/>
            <p:nvPr/>
          </p:nvSpPr>
          <p:spPr bwMode="auto">
            <a:xfrm>
              <a:off x="1371600" y="3962400"/>
              <a:ext cx="152400" cy="381000"/>
            </a:xfrm>
            <a:prstGeom prst="rect">
              <a:avLst/>
            </a:prstGeom>
            <a:solidFill>
              <a:schemeClr val="accent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 name="Rectangle 12"/>
            <p:cNvSpPr/>
            <p:nvPr/>
          </p:nvSpPr>
          <p:spPr bwMode="auto">
            <a:xfrm>
              <a:off x="1524000" y="3962400"/>
              <a:ext cx="3352800" cy="38100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EB7C00">
                      <a:lumMod val="75000"/>
                    </a:srgbClr>
                  </a:solidFill>
                </a:rPr>
                <a:t>Портальные сервисы</a:t>
              </a:r>
              <a:endParaRPr lang="en-US" sz="2000" dirty="0" smtClean="0">
                <a:solidFill>
                  <a:srgbClr val="EB7C00">
                    <a:lumMod val="75000"/>
                  </a:srgbClr>
                </a:solidFill>
              </a:endParaRPr>
            </a:p>
          </p:txBody>
        </p:sp>
      </p:grpSp>
      <p:grpSp>
        <p:nvGrpSpPr>
          <p:cNvPr id="56" name="Group 113"/>
          <p:cNvGrpSpPr/>
          <p:nvPr/>
        </p:nvGrpSpPr>
        <p:grpSpPr>
          <a:xfrm>
            <a:off x="1066800" y="3924300"/>
            <a:ext cx="3886200" cy="381000"/>
            <a:chOff x="5029200" y="3962400"/>
            <a:chExt cx="3886200" cy="381000"/>
          </a:xfrm>
        </p:grpSpPr>
        <p:sp>
          <p:nvSpPr>
            <p:cNvPr id="14" name="Rectangle 13"/>
            <p:cNvSpPr/>
            <p:nvPr/>
          </p:nvSpPr>
          <p:spPr bwMode="auto">
            <a:xfrm>
              <a:off x="5029200" y="3962400"/>
              <a:ext cx="381000" cy="3810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 name="Rectangle 14"/>
            <p:cNvSpPr/>
            <p:nvPr/>
          </p:nvSpPr>
          <p:spPr bwMode="auto">
            <a:xfrm>
              <a:off x="5410200" y="3962400"/>
              <a:ext cx="152400" cy="3810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6" name="Rectangle 15"/>
            <p:cNvSpPr/>
            <p:nvPr/>
          </p:nvSpPr>
          <p:spPr bwMode="auto">
            <a:xfrm>
              <a:off x="5562600" y="3962400"/>
              <a:ext cx="3352800" cy="381000"/>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ru-RU" sz="2000" dirty="0" smtClean="0">
                  <a:solidFill>
                    <a:srgbClr val="525051">
                      <a:lumMod val="75000"/>
                    </a:srgbClr>
                  </a:solidFill>
                </a:rPr>
                <a:t>Облачные сервисы</a:t>
              </a:r>
              <a:endParaRPr lang="en-US" sz="2000" dirty="0" smtClean="0">
                <a:solidFill>
                  <a:srgbClr val="525051">
                    <a:lumMod val="75000"/>
                  </a:srgbClr>
                </a:solidFill>
              </a:endParaRPr>
            </a:p>
          </p:txBody>
        </p:sp>
      </p:grpSp>
      <p:grpSp>
        <p:nvGrpSpPr>
          <p:cNvPr id="57" name="Group 117"/>
          <p:cNvGrpSpPr/>
          <p:nvPr/>
        </p:nvGrpSpPr>
        <p:grpSpPr>
          <a:xfrm>
            <a:off x="1066800" y="1662370"/>
            <a:ext cx="3886200" cy="2057400"/>
            <a:chOff x="5029200" y="1676400"/>
            <a:chExt cx="3886200" cy="2057400"/>
          </a:xfrm>
        </p:grpSpPr>
        <p:sp>
          <p:nvSpPr>
            <p:cNvPr id="27" name="Rectangle 26"/>
            <p:cNvSpPr/>
            <p:nvPr/>
          </p:nvSpPr>
          <p:spPr bwMode="auto">
            <a:xfrm>
              <a:off x="5029200" y="1676400"/>
              <a:ext cx="3886200" cy="20574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0" name="Rectangle 29"/>
            <p:cNvSpPr/>
            <p:nvPr/>
          </p:nvSpPr>
          <p:spPr>
            <a:xfrm>
              <a:off x="5397751" y="2400300"/>
              <a:ext cx="760336" cy="261610"/>
            </a:xfrm>
            <a:prstGeom prst="rect">
              <a:avLst/>
            </a:prstGeom>
            <a:noFill/>
          </p:spPr>
          <p:txBody>
            <a:bodyPr wrap="none" tIns="0" bIns="0" anchor="t" anchorCtr="0">
              <a:noAutofit/>
            </a:bodyPr>
            <a:lstStyle/>
            <a:p>
              <a:pPr algn="ctr"/>
              <a:r>
                <a:rPr lang="en-US" sz="1400" dirty="0">
                  <a:solidFill>
                    <a:prstClr val="white"/>
                  </a:solidFill>
                </a:rPr>
                <a:t>Sensors</a:t>
              </a:r>
            </a:p>
          </p:txBody>
        </p:sp>
        <p:sp>
          <p:nvSpPr>
            <p:cNvPr id="31" name="Rectangle 30"/>
            <p:cNvSpPr/>
            <p:nvPr/>
          </p:nvSpPr>
          <p:spPr>
            <a:xfrm>
              <a:off x="6321161" y="2400300"/>
              <a:ext cx="651139" cy="261610"/>
            </a:xfrm>
            <a:prstGeom prst="rect">
              <a:avLst/>
            </a:prstGeom>
            <a:noFill/>
          </p:spPr>
          <p:txBody>
            <a:bodyPr wrap="none" tIns="0" bIns="0" anchor="t" anchorCtr="0">
              <a:noAutofit/>
            </a:bodyPr>
            <a:lstStyle/>
            <a:p>
              <a:pPr algn="ctr"/>
              <a:r>
                <a:rPr lang="en-US" sz="1400" dirty="0">
                  <a:solidFill>
                    <a:prstClr val="white"/>
                  </a:solidFill>
                </a:rPr>
                <a:t>Media</a:t>
              </a:r>
            </a:p>
          </p:txBody>
        </p:sp>
        <p:sp>
          <p:nvSpPr>
            <p:cNvPr id="32" name="Rectangle 31"/>
            <p:cNvSpPr/>
            <p:nvPr/>
          </p:nvSpPr>
          <p:spPr>
            <a:xfrm>
              <a:off x="7048500" y="2400300"/>
              <a:ext cx="534121" cy="261610"/>
            </a:xfrm>
            <a:prstGeom prst="rect">
              <a:avLst/>
            </a:prstGeom>
            <a:noFill/>
          </p:spPr>
          <p:txBody>
            <a:bodyPr wrap="none" tIns="0" bIns="0" anchor="t" anchorCtr="0">
              <a:noAutofit/>
            </a:bodyPr>
            <a:lstStyle/>
            <a:p>
              <a:pPr algn="ctr"/>
              <a:r>
                <a:rPr lang="en-US" sz="1400" dirty="0">
                  <a:solidFill>
                    <a:prstClr val="white"/>
                  </a:solidFill>
                </a:rPr>
                <a:t>Data</a:t>
              </a:r>
            </a:p>
          </p:txBody>
        </p:sp>
        <p:sp>
          <p:nvSpPr>
            <p:cNvPr id="35" name="Rectangle 34"/>
            <p:cNvSpPr/>
            <p:nvPr/>
          </p:nvSpPr>
          <p:spPr>
            <a:xfrm>
              <a:off x="6272387" y="2781300"/>
              <a:ext cx="1347613"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Xbox LIVE</a:t>
              </a:r>
              <a:endParaRPr lang="en-US" sz="1400" dirty="0">
                <a:solidFill>
                  <a:prstClr val="white"/>
                </a:solidFill>
              </a:endParaRPr>
            </a:p>
          </p:txBody>
        </p:sp>
        <p:sp>
          <p:nvSpPr>
            <p:cNvPr id="36" name="Rectangle 35"/>
            <p:cNvSpPr/>
            <p:nvPr/>
          </p:nvSpPr>
          <p:spPr>
            <a:xfrm>
              <a:off x="7687910" y="2781300"/>
              <a:ext cx="1113190" cy="196977"/>
            </a:xfrm>
            <a:prstGeom prst="rect">
              <a:avLst/>
            </a:prstGeom>
            <a:noFill/>
          </p:spPr>
          <p:txBody>
            <a:bodyPr wrap="none" tIns="0" anchor="t" anchorCtr="0">
              <a:noAutofit/>
            </a:bodyPr>
            <a:lstStyle/>
            <a:p>
              <a:pPr algn="ctr">
                <a:lnSpc>
                  <a:spcPct val="70000"/>
                </a:lnSpc>
              </a:pPr>
              <a:r>
                <a:rPr lang="en-US" sz="1400" dirty="0">
                  <a:solidFill>
                    <a:prstClr val="white"/>
                  </a:solidFill>
                </a:rPr>
                <a:t>Notifications</a:t>
              </a:r>
            </a:p>
          </p:txBody>
        </p:sp>
        <p:sp>
          <p:nvSpPr>
            <p:cNvPr id="37" name="Rectangle 36"/>
            <p:cNvSpPr/>
            <p:nvPr/>
          </p:nvSpPr>
          <p:spPr>
            <a:xfrm>
              <a:off x="5332331" y="3137605"/>
              <a:ext cx="3278269" cy="196977"/>
            </a:xfrm>
            <a:prstGeom prst="rect">
              <a:avLst/>
            </a:prstGeom>
            <a:noFill/>
          </p:spPr>
          <p:txBody>
            <a:bodyPr wrap="none" tIns="0" anchor="t" anchorCtr="0">
              <a:noAutofit/>
            </a:bodyPr>
            <a:lstStyle/>
            <a:p>
              <a:pPr algn="ctr">
                <a:lnSpc>
                  <a:spcPct val="70000"/>
                </a:lnSpc>
              </a:pPr>
              <a:r>
                <a:rPr lang="en-US" sz="1400" dirty="0">
                  <a:solidFill>
                    <a:prstClr val="white"/>
                  </a:solidFill>
                </a:rPr>
                <a:t>.NET Framework managed code sandbox</a:t>
              </a:r>
            </a:p>
          </p:txBody>
        </p:sp>
        <p:pic>
          <p:nvPicPr>
            <p:cNvPr id="38" name="Picture 5" descr="C:\Documents and Settings\mitchelld\Desktop\Silverlight h c reverse.png"/>
            <p:cNvPicPr>
              <a:picLocks noChangeAspect="1" noChangeArrowheads="1"/>
            </p:cNvPicPr>
            <p:nvPr/>
          </p:nvPicPr>
          <p:blipFill>
            <a:blip r:embed="rId8" cstate="print"/>
            <a:srcRect/>
            <a:stretch>
              <a:fillRect/>
            </a:stretch>
          </p:blipFill>
          <p:spPr bwMode="auto">
            <a:xfrm>
              <a:off x="5334000" y="1833682"/>
              <a:ext cx="1391746" cy="452318"/>
            </a:xfrm>
            <a:prstGeom prst="rect">
              <a:avLst/>
            </a:prstGeom>
            <a:noFill/>
          </p:spPr>
        </p:pic>
        <p:pic>
          <p:nvPicPr>
            <p:cNvPr id="39" name="Picture 6" descr="C:\Documents and Settings\mitchelld\Desktop\XNA logo r.png"/>
            <p:cNvPicPr>
              <a:picLocks noChangeAspect="1" noChangeArrowheads="1"/>
            </p:cNvPicPr>
            <p:nvPr/>
          </p:nvPicPr>
          <p:blipFill>
            <a:blip r:embed="rId9" cstate="print"/>
            <a:srcRect/>
            <a:stretch>
              <a:fillRect/>
            </a:stretch>
          </p:blipFill>
          <p:spPr bwMode="auto">
            <a:xfrm>
              <a:off x="7368260" y="1866900"/>
              <a:ext cx="922784" cy="358776"/>
            </a:xfrm>
            <a:prstGeom prst="rect">
              <a:avLst/>
            </a:prstGeom>
            <a:noFill/>
          </p:spPr>
        </p:pic>
        <p:pic>
          <p:nvPicPr>
            <p:cNvPr id="40" name="Picture 3" descr="\\server3\Restrict\FTP_Root\Clients\White_Whale\7-20553_Windows_Mobile_7_Bootcamp_11-15\Template\SFP Art\WPhone_h_rgb_r.png"/>
            <p:cNvPicPr>
              <a:picLocks noChangeAspect="1" noChangeArrowheads="1"/>
            </p:cNvPicPr>
            <p:nvPr/>
          </p:nvPicPr>
          <p:blipFill>
            <a:blip r:embed="rId10" cstate="print"/>
            <a:stretch>
              <a:fillRect/>
            </a:stretch>
          </p:blipFill>
          <p:spPr bwMode="auto">
            <a:xfrm>
              <a:off x="5219700" y="3446571"/>
              <a:ext cx="1143000" cy="175240"/>
            </a:xfrm>
            <a:prstGeom prst="rect">
              <a:avLst/>
            </a:prstGeom>
            <a:noFill/>
          </p:spPr>
        </p:pic>
        <p:pic>
          <p:nvPicPr>
            <p:cNvPr id="41" name="Picture 7" descr="C:\Documents and Settings\mitchelld\Desktop\Xbox 360 logo white banner.png"/>
            <p:cNvPicPr>
              <a:picLocks noChangeAspect="1" noChangeArrowheads="1"/>
            </p:cNvPicPr>
            <p:nvPr/>
          </p:nvPicPr>
          <p:blipFill>
            <a:blip r:embed="rId11" cstate="print"/>
            <a:srcRect r="31369"/>
            <a:stretch>
              <a:fillRect/>
            </a:stretch>
          </p:blipFill>
          <p:spPr bwMode="auto">
            <a:xfrm>
              <a:off x="6610350" y="3410782"/>
              <a:ext cx="819150" cy="246818"/>
            </a:xfrm>
            <a:prstGeom prst="rect">
              <a:avLst/>
            </a:prstGeom>
            <a:noFill/>
          </p:spPr>
        </p:pic>
        <p:pic>
          <p:nvPicPr>
            <p:cNvPr id="42" name="Picture 8" descr="C:\Documents and Settings\mitchelld\Desktop\windows 7 rev h.png"/>
            <p:cNvPicPr>
              <a:picLocks noChangeAspect="1" noChangeArrowheads="1"/>
            </p:cNvPicPr>
            <p:nvPr/>
          </p:nvPicPr>
          <p:blipFill>
            <a:blip r:embed="rId12" cstate="print"/>
            <a:srcRect/>
            <a:stretch>
              <a:fillRect/>
            </a:stretch>
          </p:blipFill>
          <p:spPr bwMode="auto">
            <a:xfrm>
              <a:off x="7658100" y="3441901"/>
              <a:ext cx="1090480" cy="184580"/>
            </a:xfrm>
            <a:prstGeom prst="rect">
              <a:avLst/>
            </a:prstGeom>
            <a:noFill/>
          </p:spPr>
        </p:pic>
        <p:sp>
          <p:nvSpPr>
            <p:cNvPr id="43" name="Rectangle 42"/>
            <p:cNvSpPr/>
            <p:nvPr/>
          </p:nvSpPr>
          <p:spPr>
            <a:xfrm>
              <a:off x="7771680" y="2400300"/>
              <a:ext cx="838920" cy="261610"/>
            </a:xfrm>
            <a:prstGeom prst="rect">
              <a:avLst/>
            </a:prstGeom>
            <a:noFill/>
          </p:spPr>
          <p:txBody>
            <a:bodyPr wrap="none" tIns="0" bIns="0" anchor="t" anchorCtr="0">
              <a:noAutofit/>
            </a:bodyPr>
            <a:lstStyle/>
            <a:p>
              <a:pPr algn="ctr"/>
              <a:r>
                <a:rPr lang="en-US" sz="1400" dirty="0" smtClean="0">
                  <a:solidFill>
                    <a:prstClr val="white"/>
                  </a:solidFill>
                </a:rPr>
                <a:t>Location</a:t>
              </a:r>
              <a:endParaRPr lang="en-US" sz="1400" dirty="0">
                <a:solidFill>
                  <a:prstClr val="white"/>
                </a:solidFill>
              </a:endParaRPr>
            </a:p>
          </p:txBody>
        </p:sp>
        <p:sp>
          <p:nvSpPr>
            <p:cNvPr id="44" name="Rectangle 43"/>
            <p:cNvSpPr/>
            <p:nvPr/>
          </p:nvSpPr>
          <p:spPr>
            <a:xfrm>
              <a:off x="5424312" y="2781300"/>
              <a:ext cx="709788" cy="196977"/>
            </a:xfrm>
            <a:prstGeom prst="rect">
              <a:avLst/>
            </a:prstGeom>
            <a:noFill/>
          </p:spPr>
          <p:txBody>
            <a:bodyPr wrap="none" tIns="0" anchor="t" anchorCtr="0">
              <a:noAutofit/>
            </a:bodyPr>
            <a:lstStyle/>
            <a:p>
              <a:pPr algn="ctr">
                <a:lnSpc>
                  <a:spcPct val="70000"/>
                </a:lnSpc>
              </a:pPr>
              <a:r>
                <a:rPr lang="en-US" sz="1400" dirty="0" smtClean="0">
                  <a:solidFill>
                    <a:prstClr val="white"/>
                  </a:solidFill>
                </a:rPr>
                <a:t>Phone</a:t>
              </a:r>
              <a:endParaRPr lang="en-US" sz="1400" dirty="0">
                <a:solidFill>
                  <a:prstClr val="white"/>
                </a:solidFill>
              </a:endParaRPr>
            </a:p>
          </p:txBody>
        </p:sp>
        <p:cxnSp>
          <p:nvCxnSpPr>
            <p:cNvPr id="74" name="Straight Connector 73"/>
            <p:cNvCxnSpPr/>
            <p:nvPr/>
          </p:nvCxnSpPr>
          <p:spPr>
            <a:xfrm rot="10800000" flipH="1">
              <a:off x="5181600" y="23241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0800000" flipH="1">
              <a:off x="5181600" y="26670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0800000" flipH="1">
              <a:off x="5181600" y="30099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0800000" flipH="1">
              <a:off x="5181600" y="3352800"/>
              <a:ext cx="3581400" cy="0"/>
            </a:xfrm>
            <a:prstGeom prst="line">
              <a:avLst/>
            </a:prstGeom>
            <a:ln w="12700">
              <a:gradFill flip="none" rotWithShape="1">
                <a:gsLst>
                  <a:gs pos="0">
                    <a:schemeClr val="accent1">
                      <a:tint val="66000"/>
                      <a:satMod val="160000"/>
                      <a:alpha val="0"/>
                    </a:schemeClr>
                  </a:gs>
                  <a:gs pos="50000">
                    <a:schemeClr val="accent1"/>
                  </a:gs>
                  <a:gs pos="100000">
                    <a:schemeClr val="accent1">
                      <a:tint val="23500"/>
                      <a:satMod val="16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6629400" y="2286000"/>
              <a:ext cx="7620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5929487"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5400000">
              <a:off x="7353300" y="2667000"/>
              <a:ext cx="685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118"/>
          <p:cNvGrpSpPr/>
          <p:nvPr/>
        </p:nvGrpSpPr>
        <p:grpSpPr>
          <a:xfrm>
            <a:off x="1066800" y="1371600"/>
            <a:ext cx="3886200" cy="381000"/>
            <a:chOff x="5029200" y="1371600"/>
            <a:chExt cx="3886200" cy="381000"/>
          </a:xfrm>
        </p:grpSpPr>
        <p:sp>
          <p:nvSpPr>
            <p:cNvPr id="8" name="Rectangle 7"/>
            <p:cNvSpPr/>
            <p:nvPr/>
          </p:nvSpPr>
          <p:spPr bwMode="auto">
            <a:xfrm>
              <a:off x="5029200" y="1371600"/>
              <a:ext cx="381000" cy="381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Rectangle 8"/>
            <p:cNvSpPr/>
            <p:nvPr/>
          </p:nvSpPr>
          <p:spPr bwMode="auto">
            <a:xfrm>
              <a:off x="5410200" y="1371600"/>
              <a:ext cx="152400" cy="381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0" name="Rectangle 9"/>
            <p:cNvSpPr/>
            <p:nvPr/>
          </p:nvSpPr>
          <p:spPr bwMode="auto">
            <a:xfrm>
              <a:off x="5562600" y="1371600"/>
              <a:ext cx="3352800" cy="381000"/>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smtClean="0">
                  <a:solidFill>
                    <a:srgbClr val="557EB9">
                      <a:lumMod val="75000"/>
                    </a:srgbClr>
                  </a:solidFill>
                </a:rPr>
                <a:t>Runtime – </a:t>
              </a:r>
              <a:r>
                <a:rPr lang="ru-RU" sz="2000" dirty="0" smtClean="0">
                  <a:solidFill>
                    <a:srgbClr val="557EB9">
                      <a:lumMod val="75000"/>
                    </a:srgbClr>
                  </a:solidFill>
                </a:rPr>
                <a:t>Экран</a:t>
              </a:r>
              <a:endParaRPr lang="en-US" sz="2000" dirty="0" smtClean="0">
                <a:solidFill>
                  <a:srgbClr val="557EB9">
                    <a:lumMod val="75000"/>
                  </a:srgbClr>
                </a:solidFill>
              </a:endParaRPr>
            </a:p>
          </p:txBody>
        </p:sp>
      </p:grpSp>
    </p:spTree>
    <p:extLst>
      <p:ext uri="{BB962C8B-B14F-4D97-AF65-F5344CB8AC3E}">
        <p14:creationId xmlns:p14="http://schemas.microsoft.com/office/powerpoint/2010/main" val="249094676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разработка</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indent="-342900" defTabSz="457200">
              <a:spcBef>
                <a:spcPct val="0"/>
              </a:spcBef>
              <a:spcAft>
                <a:spcPts val="600"/>
              </a:spcAft>
              <a:buFont typeface="Arial" pitchFamily="34" charset="0"/>
              <a:buChar char="•"/>
              <a:defRPr/>
            </a:pPr>
            <a:r>
              <a:rPr lang="ru-RU" sz="2400" dirty="0" smtClean="0">
                <a:solidFill>
                  <a:schemeClr val="bg1"/>
                </a:solidFill>
                <a:latin typeface="Segoe Light"/>
                <a:cs typeface="Segoe Light"/>
              </a:rPr>
              <a:t>платформы</a:t>
            </a:r>
            <a:r>
              <a:rPr lang="en-US" sz="2400" dirty="0" smtClean="0">
                <a:solidFill>
                  <a:schemeClr val="bg1"/>
                </a:solidFill>
                <a:latin typeface="Segoe Light"/>
                <a:cs typeface="Segoe Light"/>
              </a:rPr>
              <a:t> </a:t>
            </a:r>
            <a:r>
              <a:rPr lang="ru-RU" sz="2400" dirty="0" smtClean="0">
                <a:solidFill>
                  <a:schemeClr val="bg1"/>
                </a:solidFill>
                <a:latin typeface="Segoe Light"/>
                <a:cs typeface="Segoe Light"/>
              </a:rPr>
              <a:t>и движки</a:t>
            </a:r>
            <a:endParaRPr lang="en-US" sz="2400" dirty="0" smtClean="0">
              <a:solidFill>
                <a:schemeClr val="bg1"/>
              </a:solidFill>
              <a:latin typeface="Segoe Light"/>
              <a:cs typeface="Segoe Light"/>
            </a:endParaRPr>
          </a:p>
          <a:p>
            <a:pPr indent="-342900" defTabSz="457200">
              <a:spcBef>
                <a:spcPct val="0"/>
              </a:spcBef>
              <a:spcAft>
                <a:spcPts val="600"/>
              </a:spcAft>
              <a:buFont typeface="Arial" pitchFamily="34" charset="0"/>
              <a:buChar char="•"/>
              <a:defRPr/>
            </a:pPr>
            <a:r>
              <a:rPr lang="ru-RU" sz="2400" dirty="0" smtClean="0">
                <a:solidFill>
                  <a:schemeClr val="bg1"/>
                </a:solidFill>
                <a:latin typeface="Segoe Light"/>
                <a:cs typeface="Segoe Light"/>
              </a:rPr>
              <a:t>инструменты</a:t>
            </a:r>
            <a:endParaRPr lang="ru-RU" sz="2400" dirty="0">
              <a:solidFill>
                <a:schemeClr val="bg1"/>
              </a:solidFill>
              <a:latin typeface="Segoe Light"/>
              <a:cs typeface="Segoe Light"/>
            </a:endParaRPr>
          </a:p>
          <a:p>
            <a:pPr indent="-342900" defTabSz="457200">
              <a:spcBef>
                <a:spcPct val="0"/>
              </a:spcBef>
              <a:spcAft>
                <a:spcPts val="600"/>
              </a:spcAft>
              <a:buFont typeface="Arial" pitchFamily="34" charset="0"/>
              <a:buChar char="•"/>
              <a:defRPr/>
            </a:pPr>
            <a:r>
              <a:rPr lang="ru-RU" sz="2400" dirty="0">
                <a:solidFill>
                  <a:schemeClr val="bg1"/>
                </a:solidFill>
                <a:latin typeface="Segoe Light"/>
                <a:cs typeface="Segoe Light"/>
              </a:rPr>
              <a:t>библиотеки контролов</a:t>
            </a:r>
          </a:p>
          <a:p>
            <a:pPr indent="-342900" defTabSz="457200">
              <a:spcBef>
                <a:spcPct val="0"/>
              </a:spcBef>
              <a:spcAft>
                <a:spcPts val="600"/>
              </a:spcAft>
              <a:buFont typeface="Arial" pitchFamily="34" charset="0"/>
              <a:buChar char="•"/>
              <a:defRPr/>
            </a:pPr>
            <a:r>
              <a:rPr lang="ru-RU" sz="2400" dirty="0">
                <a:solidFill>
                  <a:schemeClr val="bg1"/>
                </a:solidFill>
                <a:latin typeface="Segoe Light"/>
                <a:cs typeface="Segoe Light"/>
              </a:rPr>
              <a:t>хранение данных</a:t>
            </a:r>
          </a:p>
          <a:p>
            <a:pPr indent="-342900" defTabSz="457200">
              <a:spcBef>
                <a:spcPct val="0"/>
              </a:spcBef>
              <a:spcAft>
                <a:spcPts val="600"/>
              </a:spcAft>
              <a:buFont typeface="Arial" pitchFamily="34" charset="0"/>
              <a:buChar char="•"/>
              <a:defRPr/>
            </a:pPr>
            <a:r>
              <a:rPr lang="ru-RU" sz="2400" dirty="0">
                <a:solidFill>
                  <a:schemeClr val="bg1"/>
                </a:solidFill>
                <a:latin typeface="Segoe Light"/>
                <a:cs typeface="Segoe Light"/>
              </a:rPr>
              <a:t>вспомогательные библиотеки</a:t>
            </a:r>
          </a:p>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18202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ransfer\transfer\msmuga\Cleared Content\JPG WEB READY\families\Platinum_6_3_PR.jpg"/>
          <p:cNvPicPr>
            <a:picLocks noChangeAspect="1" noChangeArrowheads="1"/>
          </p:cNvPicPr>
          <p:nvPr/>
        </p:nvPicPr>
        <p:blipFill>
          <a:blip r:embed="rId3" cstate="print"/>
          <a:srcRect l="18333" t="26667" r="17778" b="25833"/>
          <a:stretch>
            <a:fillRect/>
          </a:stretch>
        </p:blipFill>
        <p:spPr bwMode="auto">
          <a:xfrm>
            <a:off x="838200" y="1371600"/>
            <a:ext cx="7620000" cy="3776869"/>
          </a:xfrm>
          <a:prstGeom prst="rect">
            <a:avLst/>
          </a:prstGeo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Life cycle</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pic>
        <p:nvPicPr>
          <p:cNvPr id="1026" name="Picture 2" descr="http://sudheerkovalam.files.wordpress.com/2010/07/wp7app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64763"/>
            <a:ext cx="6858000" cy="507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7001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платформы</a:t>
            </a:r>
            <a:r>
              <a:rPr lang="en-US" sz="4000" dirty="0" smtClean="0">
                <a:solidFill>
                  <a:schemeClr val="bg1"/>
                </a:solidFill>
                <a:latin typeface="Segoe Light"/>
                <a:cs typeface="Segoe Light"/>
              </a:rPr>
              <a:t> </a:t>
            </a:r>
            <a:r>
              <a:rPr lang="ru-RU" sz="4000" dirty="0" smtClean="0">
                <a:solidFill>
                  <a:schemeClr val="bg1"/>
                </a:solidFill>
                <a:latin typeface="Segoe Light"/>
                <a:cs typeface="Segoe Light"/>
              </a:rPr>
              <a:t>и движки</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Silverlight</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XNA</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Silverlight/XNA</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smtClean="0">
                <a:solidFill>
                  <a:schemeClr val="bg1"/>
                </a:solidFill>
                <a:latin typeface="Segoe Light"/>
                <a:cs typeface="Segoe Light"/>
              </a:rPr>
              <a:t>HTML/CSS (</a:t>
            </a:r>
            <a:r>
              <a:rPr lang="en-US" sz="2400" dirty="0" err="1" smtClean="0">
                <a:solidFill>
                  <a:schemeClr val="bg1"/>
                </a:solidFill>
                <a:latin typeface="Segoe Light"/>
                <a:cs typeface="Segoe Light"/>
              </a:rPr>
              <a:t>PhoneGap</a:t>
            </a:r>
            <a:r>
              <a:rPr lang="en-US" sz="2400" dirty="0" smtClean="0">
                <a:solidFill>
                  <a:schemeClr val="bg1"/>
                </a:solidFill>
                <a:latin typeface="Segoe Light"/>
                <a:cs typeface="Segoe Light"/>
              </a:rPr>
              <a:t>)</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err="1">
                <a:solidFill>
                  <a:schemeClr val="bg1"/>
                </a:solidFill>
                <a:latin typeface="Segoe Light"/>
                <a:cs typeface="Segoe Light"/>
              </a:rPr>
              <a:t>Cocos</a:t>
            </a:r>
            <a:r>
              <a:rPr lang="en-US" sz="2400" dirty="0">
                <a:solidFill>
                  <a:schemeClr val="bg1"/>
                </a:solidFill>
                <a:latin typeface="Segoe Light"/>
                <a:cs typeface="Segoe Light"/>
              </a:rPr>
              <a:t> 2D </a:t>
            </a:r>
            <a:r>
              <a:rPr lang="ru-RU" sz="2400" dirty="0">
                <a:solidFill>
                  <a:schemeClr val="bg1"/>
                </a:solidFill>
                <a:latin typeface="Segoe Light"/>
                <a:cs typeface="Segoe Light"/>
              </a:rPr>
              <a:t>(на базе </a:t>
            </a:r>
            <a:r>
              <a:rPr lang="en-US" sz="2400" dirty="0">
                <a:solidFill>
                  <a:schemeClr val="bg1"/>
                </a:solidFill>
                <a:latin typeface="Segoe Light"/>
                <a:cs typeface="Segoe Light"/>
              </a:rPr>
              <a:t>XNA</a:t>
            </a:r>
            <a:r>
              <a:rPr lang="en-US" sz="2400" dirty="0" smtClean="0">
                <a:solidFill>
                  <a:schemeClr val="bg1"/>
                </a:solidFill>
                <a:latin typeface="Segoe Light"/>
                <a:cs typeface="Segoe Light"/>
              </a:rPr>
              <a:t>)</a:t>
            </a:r>
            <a:endParaRPr lang="ru-RU" sz="2400" dirty="0" smtClean="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ru-RU" sz="2400" dirty="0" smtClean="0">
                <a:solidFill>
                  <a:schemeClr val="bg1"/>
                </a:solidFill>
                <a:latin typeface="Segoe Light"/>
                <a:cs typeface="Segoe Light"/>
              </a:rPr>
              <a:t>Различные движки на базе </a:t>
            </a:r>
            <a:r>
              <a:rPr lang="en-US" sz="2400" dirty="0" smtClean="0">
                <a:solidFill>
                  <a:schemeClr val="bg1"/>
                </a:solidFill>
                <a:latin typeface="Segoe Light"/>
                <a:cs typeface="Segoe Light"/>
              </a:rPr>
              <a:t>XNA (2D </a:t>
            </a:r>
            <a:r>
              <a:rPr lang="ru-RU" sz="2400" dirty="0" smtClean="0">
                <a:solidFill>
                  <a:schemeClr val="bg1"/>
                </a:solidFill>
                <a:latin typeface="Segoe Light"/>
                <a:cs typeface="Segoe Light"/>
              </a:rPr>
              <a:t>и </a:t>
            </a:r>
            <a:r>
              <a:rPr lang="en-US" sz="2400" dirty="0" smtClean="0">
                <a:solidFill>
                  <a:schemeClr val="bg1"/>
                </a:solidFill>
                <a:latin typeface="Segoe Light"/>
                <a:cs typeface="Segoe Light"/>
              </a:rPr>
              <a:t>3D)</a:t>
            </a:r>
            <a:endParaRPr lang="en-US" sz="2400" dirty="0">
              <a:solidFill>
                <a:schemeClr val="bg1"/>
              </a:solidFill>
              <a:latin typeface="Segoe Light"/>
              <a:cs typeface="Segoe Light"/>
            </a:endParaRPr>
          </a:p>
        </p:txBody>
      </p:sp>
    </p:spTree>
    <p:extLst>
      <p:ext uri="{BB962C8B-B14F-4D97-AF65-F5344CB8AC3E}">
        <p14:creationId xmlns:p14="http://schemas.microsoft.com/office/powerpoint/2010/main" val="4281175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инструменты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indent="-342900" defTabSz="457200">
              <a:spcBef>
                <a:spcPct val="0"/>
              </a:spcBef>
              <a:spcAft>
                <a:spcPts val="600"/>
              </a:spcAft>
              <a:buFont typeface="Arial" pitchFamily="34" charset="0"/>
              <a:buChar char="•"/>
              <a:defRPr/>
            </a:pPr>
            <a:r>
              <a:rPr lang="en-US" sz="2400" dirty="0">
                <a:solidFill>
                  <a:schemeClr val="bg1"/>
                </a:solidFill>
                <a:latin typeface="Segoe Light"/>
                <a:cs typeface="Segoe Light"/>
              </a:rPr>
              <a:t>Visual Studio 2010 Express for Windows Phone</a:t>
            </a:r>
          </a:p>
          <a:p>
            <a:pPr indent="-342900" defTabSz="457200">
              <a:spcBef>
                <a:spcPct val="0"/>
              </a:spcBef>
              <a:spcAft>
                <a:spcPts val="600"/>
              </a:spcAft>
              <a:buFont typeface="Arial" pitchFamily="34" charset="0"/>
              <a:buChar char="•"/>
              <a:defRPr/>
            </a:pPr>
            <a:r>
              <a:rPr lang="en-US" sz="2400" dirty="0">
                <a:solidFill>
                  <a:schemeClr val="bg1"/>
                </a:solidFill>
                <a:latin typeface="Segoe Light"/>
                <a:cs typeface="Segoe Light"/>
              </a:rPr>
              <a:t>Expression Blend for Windows Phone</a:t>
            </a:r>
          </a:p>
          <a:p>
            <a:pPr indent="-342900" defTabSz="457200">
              <a:spcBef>
                <a:spcPct val="0"/>
              </a:spcBef>
              <a:spcAft>
                <a:spcPts val="600"/>
              </a:spcAft>
              <a:buFont typeface="Arial" pitchFamily="34" charset="0"/>
              <a:buChar char="•"/>
              <a:defRPr/>
            </a:pPr>
            <a:r>
              <a:rPr lang="en-US" sz="2400" dirty="0">
                <a:solidFill>
                  <a:schemeClr val="bg1"/>
                </a:solidFill>
                <a:latin typeface="Segoe Light"/>
                <a:cs typeface="Segoe Light"/>
              </a:rPr>
              <a:t>Silverlight Spy (</a:t>
            </a:r>
            <a:r>
              <a:rPr lang="ru-RU" sz="2400" dirty="0">
                <a:solidFill>
                  <a:schemeClr val="bg1"/>
                </a:solidFill>
                <a:latin typeface="Segoe Light"/>
                <a:cs typeface="Segoe Light"/>
              </a:rPr>
              <a:t>платный)</a:t>
            </a:r>
            <a:endParaRPr lang="en-US" sz="2400" dirty="0">
              <a:solidFill>
                <a:schemeClr val="bg1"/>
              </a:solidFill>
              <a:latin typeface="Segoe Light"/>
              <a:cs typeface="Segoe Light"/>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20946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библиотеки контролов</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Silverlight Toolkit for Windows Phone</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WP7Contrib</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Phone7Fx</a:t>
            </a:r>
            <a:endParaRPr lang="ru-RU"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Coding4Fun Windows Phone Toolkit</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err="1" smtClean="0">
                <a:solidFill>
                  <a:schemeClr val="bg1"/>
                </a:solidFill>
                <a:latin typeface="Segoe Light"/>
                <a:cs typeface="Segoe Light"/>
              </a:rPr>
              <a:t>Telerik</a:t>
            </a:r>
            <a:r>
              <a:rPr lang="en-US" sz="2400" dirty="0" smtClean="0">
                <a:solidFill>
                  <a:schemeClr val="bg1"/>
                </a:solidFill>
                <a:latin typeface="Segoe Light"/>
                <a:cs typeface="Segoe Light"/>
              </a:rPr>
              <a:t> </a:t>
            </a:r>
            <a:r>
              <a:rPr lang="en-US" sz="2400" dirty="0" err="1" smtClean="0">
                <a:solidFill>
                  <a:schemeClr val="bg1"/>
                </a:solidFill>
                <a:latin typeface="Segoe Light"/>
                <a:cs typeface="Segoe Light"/>
              </a:rPr>
              <a:t>RadControls</a:t>
            </a:r>
            <a:r>
              <a:rPr lang="en-US" sz="2400" dirty="0" smtClean="0">
                <a:solidFill>
                  <a:schemeClr val="bg1"/>
                </a:solidFill>
                <a:latin typeface="Segoe Light"/>
                <a:cs typeface="Segoe Light"/>
              </a:rPr>
              <a:t> </a:t>
            </a:r>
            <a:r>
              <a:rPr lang="en-US" sz="2400" dirty="0">
                <a:solidFill>
                  <a:schemeClr val="bg1"/>
                </a:solidFill>
                <a:latin typeface="Segoe Light"/>
                <a:cs typeface="Segoe Light"/>
              </a:rPr>
              <a:t>for Windows Phone </a:t>
            </a:r>
            <a:r>
              <a:rPr lang="ru-RU" sz="2400" dirty="0">
                <a:solidFill>
                  <a:schemeClr val="bg1"/>
                </a:solidFill>
                <a:latin typeface="Segoe Light"/>
                <a:cs typeface="Segoe Light"/>
              </a:rPr>
              <a:t>(платная)</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a:t>
            </a:r>
          </a:p>
        </p:txBody>
      </p:sp>
    </p:spTree>
    <p:extLst>
      <p:ext uri="{BB962C8B-B14F-4D97-AF65-F5344CB8AC3E}">
        <p14:creationId xmlns:p14="http://schemas.microsoft.com/office/powerpoint/2010/main" val="273996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хранение данных</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Isolated Storage (</a:t>
            </a:r>
            <a:r>
              <a:rPr lang="ru-RU" sz="2400" dirty="0">
                <a:solidFill>
                  <a:schemeClr val="bg1"/>
                </a:solidFill>
                <a:latin typeface="Segoe Light"/>
                <a:cs typeface="Segoe Light"/>
              </a:rPr>
              <a:t>встроенный)</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SQL CE (</a:t>
            </a:r>
            <a:r>
              <a:rPr lang="ru-RU" sz="2400" dirty="0">
                <a:solidFill>
                  <a:schemeClr val="bg1"/>
                </a:solidFill>
                <a:latin typeface="Segoe Light"/>
                <a:cs typeface="Segoe Light"/>
              </a:rPr>
              <a:t>встроенный)</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Sterling (</a:t>
            </a:r>
            <a:r>
              <a:rPr lang="ru-RU" sz="2400" dirty="0">
                <a:solidFill>
                  <a:schemeClr val="bg1"/>
                </a:solidFill>
                <a:latin typeface="Segoe Light"/>
                <a:cs typeface="Segoe Light"/>
              </a:rPr>
              <a:t>ООБД)</a:t>
            </a: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err="1" smtClean="0">
                <a:solidFill>
                  <a:schemeClr val="bg1"/>
                </a:solidFill>
                <a:latin typeface="Segoe Light"/>
                <a:cs typeface="Segoe Light"/>
              </a:rPr>
              <a:t>Sqlite</a:t>
            </a:r>
            <a:r>
              <a:rPr lang="en-US" sz="2400" dirty="0" smtClean="0">
                <a:solidFill>
                  <a:schemeClr val="bg1"/>
                </a:solidFill>
                <a:latin typeface="Segoe Light"/>
                <a:cs typeface="Segoe Light"/>
              </a:rPr>
              <a:t> (</a:t>
            </a:r>
            <a:r>
              <a:rPr lang="ru-RU" sz="2400" dirty="0" err="1" smtClean="0">
                <a:solidFill>
                  <a:schemeClr val="bg1"/>
                </a:solidFill>
                <a:latin typeface="Segoe Light"/>
                <a:cs typeface="Segoe Light"/>
              </a:rPr>
              <a:t>портированный</a:t>
            </a:r>
            <a:r>
              <a:rPr lang="ru-RU" sz="2400" dirty="0" smtClean="0">
                <a:solidFill>
                  <a:schemeClr val="bg1"/>
                </a:solidFill>
                <a:latin typeface="Segoe Light"/>
                <a:cs typeface="Segoe Light"/>
              </a:rPr>
              <a:t>)</a:t>
            </a:r>
            <a:endParaRPr lang="en-US" sz="2400" dirty="0">
              <a:solidFill>
                <a:schemeClr val="bg1"/>
              </a:solidFill>
              <a:latin typeface="Segoe Light"/>
              <a:cs typeface="Segoe Light"/>
            </a:endParaRPr>
          </a:p>
        </p:txBody>
      </p:sp>
    </p:spTree>
    <p:extLst>
      <p:ext uri="{BB962C8B-B14F-4D97-AF65-F5344CB8AC3E}">
        <p14:creationId xmlns:p14="http://schemas.microsoft.com/office/powerpoint/2010/main" val="30100893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вспомогательные библиотеки</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
        <p:nvSpPr>
          <p:cNvPr id="5" name="Title 1"/>
          <p:cNvSpPr txBox="1">
            <a:spLocks/>
          </p:cNvSpPr>
          <p:nvPr/>
        </p:nvSpPr>
        <p:spPr>
          <a:xfrm>
            <a:off x="457200" y="1981200"/>
            <a:ext cx="8231187" cy="3657600"/>
          </a:xfrm>
          <a:prstGeom prst="rect">
            <a:avLst/>
          </a:prstGeom>
        </p:spPr>
        <p:txBody>
          <a:bodyPr vert="horz" lIns="91440" tIns="45720" rIns="91440" bIns="45720" rtlCol="0" anchor="t">
            <a:normAutofit/>
          </a:bodyPr>
          <a:lstStyle/>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Isolated Storage </a:t>
            </a:r>
            <a:r>
              <a:rPr lang="en-US" sz="2400" dirty="0" smtClean="0">
                <a:solidFill>
                  <a:schemeClr val="bg1"/>
                </a:solidFill>
                <a:latin typeface="Segoe Light"/>
                <a:cs typeface="Segoe Light"/>
              </a:rPr>
              <a:t>Explorer</a:t>
            </a:r>
            <a:r>
              <a:rPr lang="ru-RU" sz="2400" dirty="0" smtClean="0">
                <a:solidFill>
                  <a:schemeClr val="bg1"/>
                </a:solidFill>
                <a:latin typeface="Segoe Light"/>
                <a:cs typeface="Segoe Light"/>
              </a:rPr>
              <a:t> (просмотр </a:t>
            </a:r>
            <a:r>
              <a:rPr lang="ru-RU" sz="2400" dirty="0" err="1" smtClean="0">
                <a:solidFill>
                  <a:schemeClr val="bg1"/>
                </a:solidFill>
                <a:latin typeface="Segoe Light"/>
                <a:cs typeface="Segoe Light"/>
              </a:rPr>
              <a:t>изол</a:t>
            </a:r>
            <a:r>
              <a:rPr lang="ru-RU" sz="2400" dirty="0" smtClean="0">
                <a:solidFill>
                  <a:schemeClr val="bg1"/>
                </a:solidFill>
                <a:latin typeface="Segoe Light"/>
                <a:cs typeface="Segoe Light"/>
              </a:rPr>
              <a:t>. хранилища)</a:t>
            </a:r>
            <a:endParaRPr lang="ru-RU"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Metro Grid </a:t>
            </a:r>
            <a:r>
              <a:rPr lang="en-US" sz="2400" dirty="0" smtClean="0">
                <a:solidFill>
                  <a:schemeClr val="bg1"/>
                </a:solidFill>
                <a:latin typeface="Segoe Light"/>
                <a:cs typeface="Segoe Light"/>
              </a:rPr>
              <a:t>Helper</a:t>
            </a:r>
            <a:r>
              <a:rPr lang="ru-RU" sz="2400" dirty="0" smtClean="0">
                <a:solidFill>
                  <a:schemeClr val="bg1"/>
                </a:solidFill>
                <a:latin typeface="Segoe Light"/>
                <a:cs typeface="Segoe Light"/>
              </a:rPr>
              <a:t> (выравнивание)</a:t>
            </a:r>
            <a:endParaRPr lang="ru-RU"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MVVM </a:t>
            </a:r>
            <a:r>
              <a:rPr lang="en-US" sz="2400" dirty="0" smtClean="0">
                <a:solidFill>
                  <a:schemeClr val="bg1"/>
                </a:solidFill>
                <a:latin typeface="Segoe Light"/>
                <a:cs typeface="Segoe Light"/>
              </a:rPr>
              <a:t>Light</a:t>
            </a:r>
            <a:r>
              <a:rPr lang="ru-RU" sz="2400" dirty="0" smtClean="0">
                <a:solidFill>
                  <a:schemeClr val="bg1"/>
                </a:solidFill>
                <a:latin typeface="Segoe Light"/>
                <a:cs typeface="Segoe Light"/>
              </a:rPr>
              <a:t> (</a:t>
            </a:r>
            <a:r>
              <a:rPr lang="en-US" sz="2400" dirty="0" smtClean="0">
                <a:solidFill>
                  <a:schemeClr val="bg1"/>
                </a:solidFill>
                <a:latin typeface="Segoe Light"/>
                <a:cs typeface="Segoe Light"/>
              </a:rPr>
              <a:t>MVVM</a:t>
            </a:r>
            <a:r>
              <a:rPr lang="ru-RU" sz="2400" dirty="0" smtClean="0">
                <a:solidFill>
                  <a:schemeClr val="bg1"/>
                </a:solidFill>
                <a:latin typeface="Segoe Light"/>
                <a:cs typeface="Segoe Light"/>
              </a:rPr>
              <a:t>)</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Emulator </a:t>
            </a:r>
            <a:r>
              <a:rPr lang="en-US" sz="2400" dirty="0" smtClean="0">
                <a:solidFill>
                  <a:schemeClr val="bg1"/>
                </a:solidFill>
                <a:latin typeface="Segoe Light"/>
                <a:cs typeface="Segoe Light"/>
              </a:rPr>
              <a:t>Skins (</a:t>
            </a:r>
            <a:r>
              <a:rPr lang="ru-RU" sz="2400" dirty="0" err="1" smtClean="0">
                <a:solidFill>
                  <a:schemeClr val="bg1"/>
                </a:solidFill>
                <a:latin typeface="Segoe Light"/>
                <a:cs typeface="Segoe Light"/>
              </a:rPr>
              <a:t>скины</a:t>
            </a:r>
            <a:r>
              <a:rPr lang="ru-RU" sz="2400" dirty="0" smtClean="0">
                <a:solidFill>
                  <a:schemeClr val="bg1"/>
                </a:solidFill>
                <a:latin typeface="Segoe Light"/>
                <a:cs typeface="Segoe Light"/>
              </a:rPr>
              <a:t> для эмулятора</a:t>
            </a:r>
            <a:r>
              <a:rPr lang="en-US" sz="2400" dirty="0" smtClean="0">
                <a:solidFill>
                  <a:schemeClr val="bg1"/>
                </a:solidFill>
                <a:latin typeface="Segoe Light"/>
                <a:cs typeface="Segoe Light"/>
              </a:rPr>
              <a:t>)</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smtClean="0">
                <a:solidFill>
                  <a:schemeClr val="bg1"/>
                </a:solidFill>
                <a:latin typeface="Segoe Light"/>
                <a:cs typeface="Segoe Light"/>
              </a:rPr>
              <a:t>Hammock (REST-</a:t>
            </a:r>
            <a:r>
              <a:rPr lang="ru-RU" sz="2400" dirty="0" smtClean="0">
                <a:solidFill>
                  <a:schemeClr val="bg1"/>
                </a:solidFill>
                <a:latin typeface="Segoe Light"/>
                <a:cs typeface="Segoe Light"/>
              </a:rPr>
              <a:t>клиент</a:t>
            </a:r>
            <a:r>
              <a:rPr lang="en-US" sz="2400" dirty="0" smtClean="0">
                <a:solidFill>
                  <a:schemeClr val="bg1"/>
                </a:solidFill>
                <a:latin typeface="Segoe Light"/>
                <a:cs typeface="Segoe Light"/>
              </a:rPr>
              <a:t>)</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a:solidFill>
                  <a:schemeClr val="bg1"/>
                </a:solidFill>
                <a:latin typeface="Segoe Light"/>
                <a:cs typeface="Segoe Light"/>
              </a:rPr>
              <a:t>Flurry (</a:t>
            </a:r>
            <a:r>
              <a:rPr lang="ru-RU" sz="2400" dirty="0" smtClean="0">
                <a:solidFill>
                  <a:schemeClr val="bg1"/>
                </a:solidFill>
                <a:latin typeface="Segoe Light"/>
                <a:cs typeface="Segoe Light"/>
              </a:rPr>
              <a:t>аналитика)</a:t>
            </a:r>
            <a:endParaRPr lang="en-US" sz="2400" dirty="0">
              <a:solidFill>
                <a:schemeClr val="bg1"/>
              </a:solidFill>
              <a:latin typeface="Segoe Light"/>
              <a:cs typeface="Segoe Light"/>
            </a:endParaRPr>
          </a:p>
          <a:p>
            <a:pPr marR="0" lvl="0" indent="-342900" defTabSz="457200" fontAlgn="auto">
              <a:lnSpc>
                <a:spcPct val="100000"/>
              </a:lnSpc>
              <a:spcBef>
                <a:spcPct val="0"/>
              </a:spcBef>
              <a:spcAft>
                <a:spcPts val="600"/>
              </a:spcAft>
              <a:buClrTx/>
              <a:buSzTx/>
              <a:buFont typeface="Arial" pitchFamily="34" charset="0"/>
              <a:buChar char="•"/>
              <a:tabLst/>
              <a:defRPr/>
            </a:pPr>
            <a:r>
              <a:rPr lang="en-US" sz="2400" dirty="0" smtClean="0">
                <a:solidFill>
                  <a:schemeClr val="bg1"/>
                </a:solidFill>
                <a:latin typeface="Segoe Light"/>
                <a:cs typeface="Segoe Light"/>
              </a:rPr>
              <a:t>Metro Studio </a:t>
            </a:r>
            <a:r>
              <a:rPr lang="ru-RU" sz="2400" dirty="0" smtClean="0">
                <a:solidFill>
                  <a:schemeClr val="bg1"/>
                </a:solidFill>
                <a:latin typeface="Segoe Light"/>
                <a:cs typeface="Segoe Light"/>
              </a:rPr>
              <a:t>от </a:t>
            </a:r>
            <a:r>
              <a:rPr lang="en-US" sz="2400" dirty="0" err="1" smtClean="0">
                <a:solidFill>
                  <a:schemeClr val="bg1"/>
                </a:solidFill>
                <a:latin typeface="Segoe Light"/>
                <a:cs typeface="Segoe Light"/>
              </a:rPr>
              <a:t>SyncFusion</a:t>
            </a:r>
            <a:r>
              <a:rPr lang="ru-RU" sz="2400" dirty="0" smtClean="0">
                <a:solidFill>
                  <a:schemeClr val="bg1"/>
                </a:solidFill>
                <a:latin typeface="Segoe Light"/>
                <a:cs typeface="Segoe Light"/>
              </a:rPr>
              <a:t> (набор иконок)</a:t>
            </a:r>
            <a:endParaRPr lang="en-US" sz="2400" dirty="0">
              <a:solidFill>
                <a:schemeClr val="bg1"/>
              </a:solidFill>
              <a:latin typeface="Segoe Light"/>
              <a:cs typeface="Segoe Light"/>
            </a:endParaRPr>
          </a:p>
          <a:p>
            <a:pPr marR="0" lvl="0" algn="l" defTabSz="457200" rtl="0" eaLnBrk="1" fontAlgn="auto" latinLnBrk="0" hangingPunct="1">
              <a:lnSpc>
                <a:spcPct val="100000"/>
              </a:lnSpc>
              <a:spcBef>
                <a:spcPct val="0"/>
              </a:spcBef>
              <a:spcAft>
                <a:spcPts val="600"/>
              </a:spcAft>
              <a:buClrTx/>
              <a:buSzTx/>
              <a:tabLst/>
              <a:defRPr/>
            </a:pPr>
            <a:endParaRPr lang="en-US" sz="2400" dirty="0" smtClean="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0343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
        <p:nvSpPr>
          <p:cNvPr id="3" name="Title 1"/>
          <p:cNvSpPr txBox="1">
            <a:spLocks/>
          </p:cNvSpPr>
          <p:nvPr/>
        </p:nvSpPr>
        <p:spPr>
          <a:xfrm>
            <a:off x="0" y="4800600"/>
            <a:ext cx="9144001" cy="1371600"/>
          </a:xfrm>
          <a:prstGeom prst="rect">
            <a:avLst/>
          </a:prstGeom>
          <a:solidFill>
            <a:schemeClr val="tx1">
              <a:alpha val="70000"/>
            </a:schemeClr>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latin typeface="Segoe Light"/>
                <a:cs typeface="Segoe Light"/>
              </a:rPr>
              <a:t>   live tiles </a:t>
            </a:r>
            <a:r>
              <a:rPr lang="ru-RU" sz="4000" dirty="0" smtClean="0">
                <a:solidFill>
                  <a:schemeClr val="bg1"/>
                </a:solidFill>
                <a:latin typeface="Segoe Light"/>
                <a:cs typeface="Segoe Light"/>
              </a:rPr>
              <a:t>и </a:t>
            </a:r>
            <a:r>
              <a:rPr lang="en-US" sz="4000" dirty="0" smtClean="0">
                <a:solidFill>
                  <a:schemeClr val="bg1"/>
                </a:solidFill>
                <a:latin typeface="Segoe Light"/>
                <a:cs typeface="Segoe Light"/>
              </a:rPr>
              <a:t>push notification</a:t>
            </a:r>
            <a:endParaRPr lang="en-US" sz="4000" dirty="0">
              <a:solidFill>
                <a:schemeClr val="bg1"/>
              </a:solidFill>
              <a:latin typeface="Segoe Light"/>
              <a:cs typeface="Segoe Light"/>
            </a:endParaRPr>
          </a:p>
        </p:txBody>
      </p:sp>
    </p:spTree>
    <p:extLst>
      <p:ext uri="{BB962C8B-B14F-4D97-AF65-F5344CB8AC3E}">
        <p14:creationId xmlns:p14="http://schemas.microsoft.com/office/powerpoint/2010/main" val="230198736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push notifications &amp; live tiles</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marL="342900" indent="-342900" defTabSz="457200">
              <a:spcBef>
                <a:spcPct val="0"/>
              </a:spcBef>
              <a:spcAft>
                <a:spcPts val="600"/>
              </a:spcAft>
              <a:buFont typeface="Arial" pitchFamily="34" charset="0"/>
              <a:buChar char="•"/>
              <a:defRPr/>
            </a:pPr>
            <a:r>
              <a:rPr lang="en-US" sz="2400" dirty="0" smtClean="0">
                <a:solidFill>
                  <a:schemeClr val="bg1"/>
                </a:solidFill>
                <a:latin typeface="Segoe UI" pitchFamily="34" charset="0"/>
                <a:ea typeface="Segoe UI" pitchFamily="34" charset="0"/>
                <a:cs typeface="Segoe UI" pitchFamily="34" charset="0"/>
              </a:rPr>
              <a:t>Push Notifications </a:t>
            </a:r>
            <a:r>
              <a:rPr lang="ru-RU" sz="2400" dirty="0" smtClean="0">
                <a:solidFill>
                  <a:schemeClr val="bg1"/>
                </a:solidFill>
                <a:latin typeface="Segoe UI" pitchFamily="34" charset="0"/>
                <a:ea typeface="Segoe UI" pitchFamily="34" charset="0"/>
                <a:cs typeface="Segoe UI" pitchFamily="34" charset="0"/>
              </a:rPr>
              <a:t>позволяют разработчикам посылать уведомления своему приложению, даже если оно не активно</a:t>
            </a:r>
          </a:p>
          <a:p>
            <a:pPr marL="342900" indent="-342900" defTabSz="457200">
              <a:spcBef>
                <a:spcPct val="0"/>
              </a:spcBef>
              <a:spcAft>
                <a:spcPts val="600"/>
              </a:spcAft>
              <a:buFont typeface="Arial" pitchFamily="34" charset="0"/>
              <a:buChar char="•"/>
              <a:defRPr/>
            </a:pPr>
            <a:endParaRPr lang="ru-RU" sz="2400" dirty="0">
              <a:solidFill>
                <a:schemeClr val="bg1"/>
              </a:solidFill>
              <a:latin typeface="Segoe UI" pitchFamily="34" charset="0"/>
              <a:ea typeface="Segoe UI" pitchFamily="34" charset="0"/>
              <a:cs typeface="Segoe UI" pitchFamily="34" charset="0"/>
            </a:endParaRPr>
          </a:p>
          <a:p>
            <a:pPr marL="342900" indent="-342900" defTabSz="457200">
              <a:spcBef>
                <a:spcPct val="0"/>
              </a:spcBef>
              <a:spcAft>
                <a:spcPts val="600"/>
              </a:spcAft>
              <a:buFont typeface="Arial" pitchFamily="34" charset="0"/>
              <a:buChar char="•"/>
              <a:defRPr/>
            </a:pPr>
            <a:r>
              <a:rPr lang="en-US" sz="2400" dirty="0" smtClean="0">
                <a:solidFill>
                  <a:schemeClr val="bg1"/>
                </a:solidFill>
                <a:latin typeface="Segoe UI" pitchFamily="34" charset="0"/>
                <a:ea typeface="Segoe UI" pitchFamily="34" charset="0"/>
                <a:cs typeface="Segoe UI" pitchFamily="34" charset="0"/>
              </a:rPr>
              <a:t>Live </a:t>
            </a:r>
            <a:r>
              <a:rPr lang="en-US" sz="2400" dirty="0">
                <a:solidFill>
                  <a:schemeClr val="bg1"/>
                </a:solidFill>
                <a:latin typeface="Segoe UI" pitchFamily="34" charset="0"/>
                <a:ea typeface="Segoe UI" pitchFamily="34" charset="0"/>
                <a:cs typeface="Segoe UI" pitchFamily="34" charset="0"/>
              </a:rPr>
              <a:t>Tiles </a:t>
            </a:r>
            <a:r>
              <a:rPr lang="ru-RU" sz="2400" dirty="0" smtClean="0">
                <a:solidFill>
                  <a:schemeClr val="bg1"/>
                </a:solidFill>
                <a:latin typeface="Segoe UI" pitchFamily="34" charset="0"/>
                <a:ea typeface="Segoe UI" pitchFamily="34" charset="0"/>
                <a:cs typeface="Segoe UI" pitchFamily="34" charset="0"/>
              </a:rPr>
              <a:t>дают возможность показывать пользователю самую важную информацию для него</a:t>
            </a:r>
            <a:endParaRPr lang="en-US" sz="2400" dirty="0">
              <a:solidFill>
                <a:schemeClr val="bg1"/>
              </a:solidFill>
              <a:latin typeface="Segoe UI" pitchFamily="34" charset="0"/>
              <a:ea typeface="Segoe UI" pitchFamily="34" charset="0"/>
              <a:cs typeface="Segoe UI" pitchFamily="34" charset="0"/>
            </a:endParaRPr>
          </a:p>
          <a:p>
            <a:pPr marL="342900" indent="-342900" defTabSz="457200">
              <a:spcBef>
                <a:spcPct val="0"/>
              </a:spcBef>
              <a:spcAft>
                <a:spcPts val="600"/>
              </a:spcAft>
              <a:buFont typeface="Arial" pitchFamily="34" charset="0"/>
              <a:buChar char="•"/>
              <a:defRPr/>
            </a:pPr>
            <a:endParaRPr lang="en-US" sz="2400" dirty="0">
              <a:solidFill>
                <a:schemeClr val="bg1"/>
              </a:solidFill>
              <a:latin typeface="Segoe UI" pitchFamily="34" charset="0"/>
              <a:ea typeface="Segoe UI" pitchFamily="34" charset="0"/>
              <a:cs typeface="Segoe UI" pitchFamily="34" charset="0"/>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1607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3600" dirty="0" smtClean="0">
                <a:solidFill>
                  <a:schemeClr val="bg1"/>
                </a:solidFill>
                <a:latin typeface="Segoe Light" charset="0"/>
                <a:ea typeface="Segoe UI" pitchFamily="34" charset="0"/>
                <a:cs typeface="Segoe UI" pitchFamily="34" charset="0"/>
              </a:rPr>
              <a:t>push notification </a:t>
            </a:r>
            <a:r>
              <a:rPr lang="en-US" sz="3600" dirty="0" err="1" smtClean="0">
                <a:solidFill>
                  <a:schemeClr val="bg1"/>
                </a:solidFill>
                <a:latin typeface="Segoe Light" charset="0"/>
                <a:ea typeface="Segoe UI" pitchFamily="34" charset="0"/>
                <a:cs typeface="Segoe UI" pitchFamily="34" charset="0"/>
              </a:rPr>
              <a:t>ux</a:t>
            </a:r>
            <a:r>
              <a:rPr lang="en-US" sz="3600" dirty="0" smtClean="0">
                <a:solidFill>
                  <a:schemeClr val="bg1"/>
                </a:solidFill>
                <a:latin typeface="Segoe Light" charset="0"/>
                <a:ea typeface="Segoe UI" pitchFamily="34" charset="0"/>
                <a:cs typeface="Segoe UI" pitchFamily="34" charset="0"/>
              </a:rPr>
              <a:t> components</a:t>
            </a:r>
            <a:endParaRPr lang="en-US" sz="3600" dirty="0">
              <a:solidFill>
                <a:schemeClr val="bg1"/>
              </a:solidFill>
              <a:latin typeface="Segoe Light" charset="0"/>
              <a:ea typeface="Segoe UI" pitchFamily="34" charset="0"/>
              <a:cs typeface="Segoe UI" pitchFamily="34" charset="0"/>
            </a:endParaRPr>
          </a:p>
        </p:txBody>
      </p:sp>
      <p:sp>
        <p:nvSpPr>
          <p:cNvPr id="3" name="Title 1"/>
          <p:cNvSpPr txBox="1">
            <a:spLocks/>
          </p:cNvSpPr>
          <p:nvPr/>
        </p:nvSpPr>
        <p:spPr>
          <a:xfrm>
            <a:off x="457200" y="2514600"/>
            <a:ext cx="8231187" cy="3657600"/>
          </a:xfrm>
          <a:prstGeom prst="rect">
            <a:avLst/>
          </a:prstGeo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UI" pitchFamily="34" charset="0"/>
              <a:ea typeface="Segoe UI" pitchFamily="34" charset="0"/>
              <a:cs typeface="Segoe UI" pitchFamily="34" charset="0"/>
            </a:endParaRPr>
          </a:p>
        </p:txBody>
      </p:sp>
      <p:grpSp>
        <p:nvGrpSpPr>
          <p:cNvPr id="5" name="Group 1040"/>
          <p:cNvGrpSpPr/>
          <p:nvPr/>
        </p:nvGrpSpPr>
        <p:grpSpPr>
          <a:xfrm>
            <a:off x="3505200" y="1874520"/>
            <a:ext cx="5486400" cy="2011680"/>
            <a:chOff x="1348965" y="4652681"/>
            <a:chExt cx="5510641" cy="2011680"/>
          </a:xfrm>
        </p:grpSpPr>
        <p:sp>
          <p:nvSpPr>
            <p:cNvPr id="6" name="Rectangle 80"/>
            <p:cNvSpPr/>
            <p:nvPr/>
          </p:nvSpPr>
          <p:spPr bwMode="auto">
            <a:xfrm>
              <a:off x="1348965" y="4652681"/>
              <a:ext cx="5510641"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grpSp>
          <p:nvGrpSpPr>
            <p:cNvPr id="7" name="Group 54"/>
            <p:cNvGrpSpPr/>
            <p:nvPr/>
          </p:nvGrpSpPr>
          <p:grpSpPr>
            <a:xfrm>
              <a:off x="1497392" y="4789841"/>
              <a:ext cx="5209082" cy="1737360"/>
              <a:chOff x="6058201" y="1447800"/>
              <a:chExt cx="5209082" cy="1737360"/>
            </a:xfrm>
          </p:grpSpPr>
          <p:pic>
            <p:nvPicPr>
              <p:cNvPr id="8"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357815" y="1447800"/>
                <a:ext cx="2909468"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16"/>
              <p:cNvGrpSpPr/>
              <p:nvPr/>
            </p:nvGrpSpPr>
            <p:grpSpPr>
              <a:xfrm>
                <a:off x="6058201" y="1579933"/>
                <a:ext cx="2397478" cy="249299"/>
                <a:chOff x="5768817" y="1579933"/>
                <a:chExt cx="2397478" cy="249299"/>
              </a:xfrm>
            </p:grpSpPr>
            <p:cxnSp>
              <p:nvCxnSpPr>
                <p:cNvPr id="13" name="Straight Arrow Connector 6"/>
                <p:cNvCxnSpPr/>
                <p:nvPr/>
              </p:nvCxnSpPr>
              <p:spPr>
                <a:xfrm>
                  <a:off x="7526215" y="1704582"/>
                  <a:ext cx="64008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14" name="Text Placeholder 2"/>
                <p:cNvSpPr txBox="1">
                  <a:spLocks/>
                </p:cNvSpPr>
                <p:nvPr/>
              </p:nvSpPr>
              <p:spPr>
                <a:xfrm>
                  <a:off x="5768817" y="1579933"/>
                  <a:ext cx="1872372"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800" dirty="0" smtClean="0"/>
                    <a:t>Toast notifications</a:t>
                  </a:r>
                </a:p>
              </p:txBody>
            </p:sp>
          </p:grpSp>
          <p:grpSp>
            <p:nvGrpSpPr>
              <p:cNvPr id="10" name="Group 17"/>
              <p:cNvGrpSpPr/>
              <p:nvPr/>
            </p:nvGrpSpPr>
            <p:grpSpPr>
              <a:xfrm>
                <a:off x="6284866" y="2439020"/>
                <a:ext cx="2170813" cy="249299"/>
                <a:chOff x="5995482" y="2439020"/>
                <a:chExt cx="2170813" cy="249299"/>
              </a:xfrm>
            </p:grpSpPr>
            <p:cxnSp>
              <p:nvCxnSpPr>
                <p:cNvPr id="11" name="Straight Arrow Connector 8"/>
                <p:cNvCxnSpPr/>
                <p:nvPr/>
              </p:nvCxnSpPr>
              <p:spPr>
                <a:xfrm>
                  <a:off x="7526215" y="2563669"/>
                  <a:ext cx="64008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12" name="Text Placeholder 2"/>
                <p:cNvSpPr txBox="1">
                  <a:spLocks/>
                </p:cNvSpPr>
                <p:nvPr/>
              </p:nvSpPr>
              <p:spPr>
                <a:xfrm>
                  <a:off x="5995482" y="2439020"/>
                  <a:ext cx="1645707"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800" dirty="0" smtClean="0"/>
                    <a:t>Tile notifications</a:t>
                  </a:r>
                </a:p>
              </p:txBody>
            </p:sp>
          </p:grpSp>
        </p:grpSp>
      </p:grpSp>
      <p:grpSp>
        <p:nvGrpSpPr>
          <p:cNvPr id="15" name="Group 2"/>
          <p:cNvGrpSpPr/>
          <p:nvPr/>
        </p:nvGrpSpPr>
        <p:grpSpPr>
          <a:xfrm>
            <a:off x="3505200" y="3962400"/>
            <a:ext cx="5486400" cy="2011680"/>
            <a:chOff x="6191249" y="3761386"/>
            <a:chExt cx="5486400" cy="2011680"/>
          </a:xfrm>
        </p:grpSpPr>
        <p:sp>
          <p:nvSpPr>
            <p:cNvPr id="16" name="Rectangle 1035"/>
            <p:cNvSpPr/>
            <p:nvPr/>
          </p:nvSpPr>
          <p:spPr bwMode="auto">
            <a:xfrm>
              <a:off x="6191249" y="3761386"/>
              <a:ext cx="5486400"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268" y="4196354"/>
              <a:ext cx="1015419"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Placeholder 2"/>
            <p:cNvSpPr txBox="1">
              <a:spLocks/>
            </p:cNvSpPr>
            <p:nvPr/>
          </p:nvSpPr>
          <p:spPr>
            <a:xfrm>
              <a:off x="6378471" y="3860162"/>
              <a:ext cx="1898020"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Toast notifications:</a:t>
              </a:r>
            </a:p>
          </p:txBody>
        </p:sp>
        <p:grpSp>
          <p:nvGrpSpPr>
            <p:cNvPr id="19" name="Group 3"/>
            <p:cNvGrpSpPr/>
            <p:nvPr/>
          </p:nvGrpSpPr>
          <p:grpSpPr>
            <a:xfrm>
              <a:off x="6727132" y="4196354"/>
              <a:ext cx="4049006" cy="1477573"/>
              <a:chOff x="6475737" y="4196354"/>
              <a:chExt cx="4049006" cy="1477573"/>
            </a:xfrm>
          </p:grpSpPr>
          <p:grpSp>
            <p:nvGrpSpPr>
              <p:cNvPr id="20" name="Group 1033"/>
              <p:cNvGrpSpPr/>
              <p:nvPr/>
            </p:nvGrpSpPr>
            <p:grpSpPr>
              <a:xfrm>
                <a:off x="6475737" y="4196354"/>
                <a:ext cx="1005840" cy="1477573"/>
                <a:chOff x="6845977" y="4652681"/>
                <a:chExt cx="1005840" cy="1477573"/>
              </a:xfrm>
            </p:grpSpPr>
            <p:grpSp>
              <p:nvGrpSpPr>
                <p:cNvPr id="31" name="Group 57"/>
                <p:cNvGrpSpPr/>
                <p:nvPr/>
              </p:nvGrpSpPr>
              <p:grpSpPr>
                <a:xfrm>
                  <a:off x="6845977" y="4652681"/>
                  <a:ext cx="1005840" cy="1005840"/>
                  <a:chOff x="4129705" y="4875116"/>
                  <a:chExt cx="1005840" cy="1005840"/>
                </a:xfrm>
              </p:grpSpPr>
              <p:sp>
                <p:nvSpPr>
                  <p:cNvPr id="35" name="Rectangle 9"/>
                  <p:cNvSpPr>
                    <a:spLocks noChangeAspect="1"/>
                  </p:cNvSpPr>
                  <p:nvPr/>
                </p:nvSpPr>
                <p:spPr bwMode="auto">
                  <a:xfrm>
                    <a:off x="4129705" y="4875116"/>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36" name="Oval 10"/>
                  <p:cNvSpPr/>
                  <p:nvPr/>
                </p:nvSpPr>
                <p:spPr bwMode="auto">
                  <a:xfrm>
                    <a:off x="4759171" y="4944151"/>
                    <a:ext cx="304800" cy="304800"/>
                  </a:xfrm>
                  <a:prstGeom prst="ellipse">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1600" b="1" dirty="0">
                        <a:gradFill>
                          <a:gsLst>
                            <a:gs pos="0">
                              <a:srgbClr val="FFFFFF"/>
                            </a:gs>
                            <a:gs pos="100000">
                              <a:srgbClr val="FFFFFF"/>
                            </a:gs>
                          </a:gsLst>
                          <a:lin ang="5400000" scaled="0"/>
                        </a:gradFill>
                      </a:rPr>
                      <a:t>7</a:t>
                    </a:r>
                  </a:p>
                </p:txBody>
              </p:sp>
            </p:grpSp>
            <p:grpSp>
              <p:nvGrpSpPr>
                <p:cNvPr id="32" name="Group 1030"/>
                <p:cNvGrpSpPr/>
                <p:nvPr/>
              </p:nvGrpSpPr>
              <p:grpSpPr>
                <a:xfrm>
                  <a:off x="7486967" y="5033694"/>
                  <a:ext cx="274320" cy="1096560"/>
                  <a:chOff x="7486967" y="5033694"/>
                  <a:chExt cx="274320" cy="1096560"/>
                </a:xfrm>
              </p:grpSpPr>
              <p:cxnSp>
                <p:nvCxnSpPr>
                  <p:cNvPr id="33" name="Straight Arrow Connector 30"/>
                  <p:cNvCxnSpPr/>
                  <p:nvPr/>
                </p:nvCxnSpPr>
                <p:spPr>
                  <a:xfrm rot="5400000" flipH="1">
                    <a:off x="7124923" y="5536614"/>
                    <a:ext cx="100584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34" name="Text Placeholder 2"/>
                  <p:cNvSpPr txBox="1">
                    <a:spLocks/>
                  </p:cNvSpPr>
                  <p:nvPr/>
                </p:nvSpPr>
                <p:spPr>
                  <a:xfrm>
                    <a:off x="7486967"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smtClean="0"/>
                      <a:t>Count</a:t>
                    </a:r>
                  </a:p>
                </p:txBody>
              </p:sp>
            </p:grpSp>
          </p:grpSp>
          <p:grpSp>
            <p:nvGrpSpPr>
              <p:cNvPr id="21" name="Group 1028"/>
              <p:cNvGrpSpPr/>
              <p:nvPr/>
            </p:nvGrpSpPr>
            <p:grpSpPr>
              <a:xfrm>
                <a:off x="10250423" y="4997991"/>
                <a:ext cx="274320" cy="675936"/>
                <a:chOff x="9993209" y="5454318"/>
                <a:chExt cx="274320" cy="675936"/>
              </a:xfrm>
            </p:grpSpPr>
            <p:cxnSp>
              <p:nvCxnSpPr>
                <p:cNvPr id="29" name="Straight Arrow Connector 42"/>
                <p:cNvCxnSpPr/>
                <p:nvPr/>
              </p:nvCxnSpPr>
              <p:spPr>
                <a:xfrm rot="5400000" flipH="1">
                  <a:off x="9837761" y="5746926"/>
                  <a:ext cx="585216"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30" name="Text Placeholder 2"/>
                <p:cNvSpPr txBox="1">
                  <a:spLocks/>
                </p:cNvSpPr>
                <p:nvPr/>
              </p:nvSpPr>
              <p:spPr>
                <a:xfrm>
                  <a:off x="9993209"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Background</a:t>
                  </a:r>
                </a:p>
              </p:txBody>
            </p:sp>
          </p:grpSp>
          <p:grpSp>
            <p:nvGrpSpPr>
              <p:cNvPr id="22" name="Group 1032"/>
              <p:cNvGrpSpPr/>
              <p:nvPr/>
            </p:nvGrpSpPr>
            <p:grpSpPr>
              <a:xfrm>
                <a:off x="8180265" y="4196354"/>
                <a:ext cx="1005840" cy="1477573"/>
                <a:chOff x="8236778" y="4652681"/>
                <a:chExt cx="1005840" cy="1477573"/>
              </a:xfrm>
            </p:grpSpPr>
            <p:grpSp>
              <p:nvGrpSpPr>
                <p:cNvPr id="23" name="Group 59"/>
                <p:cNvGrpSpPr/>
                <p:nvPr/>
              </p:nvGrpSpPr>
              <p:grpSpPr>
                <a:xfrm>
                  <a:off x="8236778" y="4652681"/>
                  <a:ext cx="1005840" cy="1005840"/>
                  <a:chOff x="6573246" y="4875116"/>
                  <a:chExt cx="1005840" cy="1005840"/>
                </a:xfrm>
              </p:grpSpPr>
              <p:sp>
                <p:nvSpPr>
                  <p:cNvPr id="27" name="Rectangle 13"/>
                  <p:cNvSpPr>
                    <a:spLocks noChangeAspect="1"/>
                  </p:cNvSpPr>
                  <p:nvPr/>
                </p:nvSpPr>
                <p:spPr bwMode="auto">
                  <a:xfrm>
                    <a:off x="6573246" y="4875116"/>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8" name="TextBox 27"/>
                  <p:cNvSpPr txBox="1"/>
                  <p:nvPr/>
                </p:nvSpPr>
                <p:spPr>
                  <a:xfrm>
                    <a:off x="6661331" y="5615574"/>
                    <a:ext cx="331566" cy="215444"/>
                  </a:xfrm>
                  <a:prstGeom prst="rect">
                    <a:avLst/>
                  </a:prstGeom>
                  <a:noFill/>
                </p:spPr>
                <p:txBody>
                  <a:bodyPr wrap="none" lIns="0" tIns="0" rIns="0" bIns="0" rtlCol="0">
                    <a:spAutoFit/>
                  </a:bodyPr>
                  <a:lstStyle/>
                  <a:p>
                    <a:r>
                      <a:rPr lang="en-US" sz="1400" dirty="0">
                        <a:gradFill>
                          <a:gsLst>
                            <a:gs pos="0">
                              <a:srgbClr val="FFFFFF"/>
                            </a:gs>
                            <a:gs pos="50000">
                              <a:srgbClr val="FFFFFF"/>
                            </a:gs>
                          </a:gsLst>
                          <a:lin ang="0" scaled="0"/>
                        </a:gradFill>
                      </a:rPr>
                      <a:t>Title</a:t>
                    </a:r>
                  </a:p>
                </p:txBody>
              </p:sp>
            </p:grpSp>
            <p:grpSp>
              <p:nvGrpSpPr>
                <p:cNvPr id="24" name="Group 1029"/>
                <p:cNvGrpSpPr/>
                <p:nvPr/>
              </p:nvGrpSpPr>
              <p:grpSpPr>
                <a:xfrm>
                  <a:off x="8357537" y="5582334"/>
                  <a:ext cx="274320" cy="547920"/>
                  <a:chOff x="8357537" y="5582334"/>
                  <a:chExt cx="274320" cy="547920"/>
                </a:xfrm>
              </p:grpSpPr>
              <p:cxnSp>
                <p:nvCxnSpPr>
                  <p:cNvPr id="25" name="Straight Arrow Connector 39"/>
                  <p:cNvCxnSpPr/>
                  <p:nvPr/>
                </p:nvCxnSpPr>
                <p:spPr>
                  <a:xfrm rot="5400000" flipH="1">
                    <a:off x="8262046" y="5810934"/>
                    <a:ext cx="45720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26" name="Text Placeholder 2"/>
                  <p:cNvSpPr txBox="1">
                    <a:spLocks/>
                  </p:cNvSpPr>
                  <p:nvPr/>
                </p:nvSpPr>
                <p:spPr>
                  <a:xfrm>
                    <a:off x="8357537"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Title</a:t>
                    </a:r>
                  </a:p>
                </p:txBody>
              </p:sp>
            </p:grpSp>
          </p:grpSp>
        </p:grpSp>
      </p:grpSp>
      <p:sp>
        <p:nvSpPr>
          <p:cNvPr id="37" name="Rectangle 84"/>
          <p:cNvSpPr/>
          <p:nvPr/>
        </p:nvSpPr>
        <p:spPr bwMode="auto">
          <a:xfrm>
            <a:off x="-304799" y="1901825"/>
            <a:ext cx="3733799"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Toast notifications</a:t>
            </a:r>
          </a:p>
        </p:txBody>
      </p:sp>
      <p:sp>
        <p:nvSpPr>
          <p:cNvPr id="38" name="Rectangle 86"/>
          <p:cNvSpPr/>
          <p:nvPr/>
        </p:nvSpPr>
        <p:spPr bwMode="auto">
          <a:xfrm>
            <a:off x="-304799" y="2814537"/>
            <a:ext cx="3733799"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Tile notifications</a:t>
            </a:r>
          </a:p>
        </p:txBody>
      </p:sp>
      <p:sp>
        <p:nvSpPr>
          <p:cNvPr id="39" name="Rectangle 88"/>
          <p:cNvSpPr/>
          <p:nvPr/>
        </p:nvSpPr>
        <p:spPr bwMode="auto">
          <a:xfrm>
            <a:off x="-304799" y="3719404"/>
            <a:ext cx="3733799"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Raw notifications</a:t>
            </a:r>
          </a:p>
        </p:txBody>
      </p:sp>
    </p:spTree>
    <p:extLst>
      <p:ext uri="{BB962C8B-B14F-4D97-AF65-F5344CB8AC3E}">
        <p14:creationId xmlns:p14="http://schemas.microsoft.com/office/powerpoint/2010/main" val="191781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how it’s works</a:t>
            </a:r>
            <a:endParaRPr lang="en-US" sz="4000" dirty="0">
              <a:solidFill>
                <a:schemeClr val="bg1"/>
              </a:solidFill>
              <a:latin typeface="Segoe Light"/>
              <a:cs typeface="Segoe Light"/>
            </a:endParaRPr>
          </a:p>
        </p:txBody>
      </p:sp>
      <p:sp>
        <p:nvSpPr>
          <p:cNvPr id="5" name="Rectangle 3"/>
          <p:cNvSpPr/>
          <p:nvPr/>
        </p:nvSpPr>
        <p:spPr bwMode="auto">
          <a:xfrm>
            <a:off x="6459183" y="4370944"/>
            <a:ext cx="1873594"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6" name="Rectangle 4"/>
          <p:cNvSpPr/>
          <p:nvPr/>
        </p:nvSpPr>
        <p:spPr bwMode="auto">
          <a:xfrm>
            <a:off x="6459183" y="1611323"/>
            <a:ext cx="1873594"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7" name="Flowchart: Process 5"/>
          <p:cNvSpPr/>
          <p:nvPr/>
        </p:nvSpPr>
        <p:spPr bwMode="auto">
          <a:xfrm>
            <a:off x="7565636" y="3743062"/>
            <a:ext cx="1737360" cy="507823"/>
          </a:xfrm>
          <a:prstGeom prst="flowChartProcess">
            <a:avLst/>
          </a:prstGeom>
          <a:solidFill>
            <a:srgbClr val="000000">
              <a:alpha val="50000"/>
            </a:srgbClr>
          </a:solidFill>
          <a:ln w="3175">
            <a:solidFill>
              <a:srgbClr val="D671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HTTP Post to URI with payload</a:t>
            </a:r>
          </a:p>
        </p:txBody>
      </p:sp>
      <p:sp>
        <p:nvSpPr>
          <p:cNvPr id="8" name="Rectangle 6"/>
          <p:cNvSpPr/>
          <p:nvPr/>
        </p:nvSpPr>
        <p:spPr bwMode="auto">
          <a:xfrm>
            <a:off x="5956" y="1611323"/>
            <a:ext cx="4014721" cy="3984382"/>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9" name="Flowchart: Process 7"/>
          <p:cNvSpPr/>
          <p:nvPr/>
        </p:nvSpPr>
        <p:spPr bwMode="auto">
          <a:xfrm>
            <a:off x="2747719" y="3711966"/>
            <a:ext cx="3628779" cy="308517"/>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URI request/response</a:t>
            </a:r>
          </a:p>
        </p:txBody>
      </p:sp>
      <p:pic>
        <p:nvPicPr>
          <p:cNvPr id="10" name="Picture 4" descr="C:\Documents and Settings\Pennie\My Documents\ACERDATA (D)\Pennie's documents\MS Image\Shapes and Graphics\_WINDOWS SERVER ICONS\Hardware\Virtual Servers 2.png"/>
          <p:cNvPicPr>
            <a:picLocks noChangeAspect="1" noChangeArrowheads="1"/>
          </p:cNvPicPr>
          <p:nvPr/>
        </p:nvPicPr>
        <p:blipFill>
          <a:blip r:embed="rId2" cstate="print"/>
          <a:srcRect/>
          <a:stretch>
            <a:fillRect/>
          </a:stretch>
        </p:blipFill>
        <p:spPr bwMode="auto">
          <a:xfrm>
            <a:off x="6963430" y="4573189"/>
            <a:ext cx="865100" cy="1412631"/>
          </a:xfrm>
          <a:prstGeom prst="rect">
            <a:avLst/>
          </a:prstGeom>
          <a:noFill/>
        </p:spPr>
      </p:pic>
      <p:pic>
        <p:nvPicPr>
          <p:cNvPr id="11" name="Picture 4" descr="C:\Documents and Settings\Pennie\My Documents\ACERDATA (D)\Pennie's documents\MS Image\Shapes and Graphics\_WINDOWS SERVER ICONS\Hardware\Virtual Servers 2.png"/>
          <p:cNvPicPr>
            <a:picLocks noChangeAspect="1" noChangeArrowheads="1"/>
          </p:cNvPicPr>
          <p:nvPr/>
        </p:nvPicPr>
        <p:blipFill>
          <a:blip r:embed="rId2" cstate="print"/>
          <a:srcRect/>
          <a:stretch>
            <a:fillRect/>
          </a:stretch>
        </p:blipFill>
        <p:spPr bwMode="auto">
          <a:xfrm>
            <a:off x="6963430" y="2008128"/>
            <a:ext cx="865100" cy="1412631"/>
          </a:xfrm>
          <a:prstGeom prst="rect">
            <a:avLst/>
          </a:prstGeom>
          <a:noFill/>
        </p:spPr>
      </p:pic>
      <p:sp>
        <p:nvSpPr>
          <p:cNvPr id="12" name="Rectangle 11"/>
          <p:cNvSpPr/>
          <p:nvPr/>
        </p:nvSpPr>
        <p:spPr bwMode="auto">
          <a:xfrm>
            <a:off x="2177088" y="2670382"/>
            <a:ext cx="1559872" cy="80227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enabled application</a:t>
            </a:r>
          </a:p>
        </p:txBody>
      </p:sp>
      <p:sp>
        <p:nvSpPr>
          <p:cNvPr id="13" name="Rectangle 12"/>
          <p:cNvSpPr/>
          <p:nvPr/>
        </p:nvSpPr>
        <p:spPr bwMode="auto">
          <a:xfrm>
            <a:off x="2177089" y="4279029"/>
            <a:ext cx="1559874" cy="80227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client service</a:t>
            </a:r>
          </a:p>
        </p:txBody>
      </p:sp>
      <p:sp>
        <p:nvSpPr>
          <p:cNvPr id="14" name="Left-Right Arrow 15"/>
          <p:cNvSpPr/>
          <p:nvPr/>
        </p:nvSpPr>
        <p:spPr bwMode="auto">
          <a:xfrm rot="660000">
            <a:off x="3619351" y="4972569"/>
            <a:ext cx="3380514" cy="365760"/>
          </a:xfrm>
          <a:prstGeom prst="leftRightArrow">
            <a:avLst/>
          </a:prstGeom>
          <a:gradFill>
            <a:gsLst>
              <a:gs pos="50000">
                <a:schemeClr val="accent6">
                  <a:lumMod val="60000"/>
                  <a:lumOff val="40000"/>
                </a:schemeClr>
              </a:gs>
              <a:gs pos="0">
                <a:schemeClr val="accent6">
                  <a:lumMod val="40000"/>
                  <a:lumOff val="6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5" name="Left-Right Arrow 16"/>
          <p:cNvSpPr/>
          <p:nvPr/>
        </p:nvSpPr>
        <p:spPr bwMode="auto">
          <a:xfrm rot="21180000">
            <a:off x="3644383" y="2705514"/>
            <a:ext cx="3440223" cy="365760"/>
          </a:xfrm>
          <a:prstGeom prst="leftRightArrow">
            <a:avLst/>
          </a:prstGeom>
          <a:gradFill>
            <a:gsLst>
              <a:gs pos="50000">
                <a:schemeClr val="accent2">
                  <a:lumMod val="80000"/>
                  <a:lumOff val="20000"/>
                </a:schemeClr>
              </a:gs>
              <a:gs pos="0">
                <a:schemeClr val="accent2">
                  <a:lumMod val="60000"/>
                  <a:lumOff val="40000"/>
                </a:schemeClr>
              </a:gs>
              <a:gs pos="100000">
                <a:schemeClr val="accent2">
                  <a:lumMod val="60000"/>
                  <a:lumOff val="4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6" name="Right Arrow 17"/>
          <p:cNvSpPr/>
          <p:nvPr/>
        </p:nvSpPr>
        <p:spPr bwMode="auto">
          <a:xfrm rot="5400000">
            <a:off x="6780884" y="3750235"/>
            <a:ext cx="1108703" cy="365760"/>
          </a:xfrm>
          <a:prstGeom prst="rightArrow">
            <a:avLst/>
          </a:prstGeom>
          <a:gradFill>
            <a:gsLst>
              <a:gs pos="0">
                <a:schemeClr val="accent2">
                  <a:lumMod val="80000"/>
                  <a:lumOff val="20000"/>
                  <a:alpha val="0"/>
                </a:schemeClr>
              </a:gs>
              <a:gs pos="50000">
                <a:schemeClr val="accent2">
                  <a:lumMod val="80000"/>
                  <a:lumOff val="20000"/>
                </a:schemeClr>
              </a:gs>
              <a:gs pos="100000">
                <a:schemeClr val="accent2">
                  <a:lumMod val="60000"/>
                  <a:lumOff val="4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7" name="Right Arrow 18"/>
          <p:cNvSpPr/>
          <p:nvPr/>
        </p:nvSpPr>
        <p:spPr bwMode="auto">
          <a:xfrm rot="11460000">
            <a:off x="3619122" y="4618765"/>
            <a:ext cx="3405325" cy="365760"/>
          </a:xfrm>
          <a:prstGeom prst="rightArrow">
            <a:avLst/>
          </a:prstGeom>
          <a:gradFill>
            <a:gsLst>
              <a:gs pos="0">
                <a:schemeClr val="accent6">
                  <a:lumMod val="60000"/>
                  <a:lumOff val="40000"/>
                  <a:alpha val="0"/>
                </a:schemeClr>
              </a:gs>
              <a:gs pos="2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8" name="Flowchart: Process 20"/>
          <p:cNvSpPr/>
          <p:nvPr/>
        </p:nvSpPr>
        <p:spPr bwMode="auto">
          <a:xfrm>
            <a:off x="4403335" y="5656016"/>
            <a:ext cx="2743200" cy="300074"/>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client/server negotiation</a:t>
            </a:r>
          </a:p>
        </p:txBody>
      </p:sp>
      <p:sp>
        <p:nvSpPr>
          <p:cNvPr id="19" name="Flowchart: Connector 21"/>
          <p:cNvSpPr/>
          <p:nvPr/>
        </p:nvSpPr>
        <p:spPr bwMode="auto">
          <a:xfrm>
            <a:off x="6460332" y="5331933"/>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2</a:t>
            </a:r>
          </a:p>
        </p:txBody>
      </p:sp>
      <p:sp>
        <p:nvSpPr>
          <p:cNvPr id="20" name="Flowchart: Process 23"/>
          <p:cNvSpPr/>
          <p:nvPr/>
        </p:nvSpPr>
        <p:spPr bwMode="auto">
          <a:xfrm>
            <a:off x="5043415" y="2067780"/>
            <a:ext cx="1463040" cy="507823"/>
          </a:xfrm>
          <a:prstGeom prst="flowChartProcess">
            <a:avLst/>
          </a:prstGeom>
          <a:solidFill>
            <a:srgbClr val="000000">
              <a:alpha val="50000"/>
            </a:srgbClr>
          </a:solidFill>
          <a:ln w="3175">
            <a:solidFill>
              <a:srgbClr val="D671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URI to Cloud Service</a:t>
            </a:r>
          </a:p>
        </p:txBody>
      </p:sp>
      <p:sp>
        <p:nvSpPr>
          <p:cNvPr id="21" name="Flowchart: Connector 24"/>
          <p:cNvSpPr/>
          <p:nvPr/>
        </p:nvSpPr>
        <p:spPr bwMode="auto">
          <a:xfrm>
            <a:off x="6381721" y="2471714"/>
            <a:ext cx="269313" cy="263772"/>
          </a:xfrm>
          <a:prstGeom prst="flowChartConnector">
            <a:avLst/>
          </a:prstGeom>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4</a:t>
            </a:r>
          </a:p>
        </p:txBody>
      </p:sp>
      <p:sp>
        <p:nvSpPr>
          <p:cNvPr id="22" name="Flowchart: Connector 25"/>
          <p:cNvSpPr/>
          <p:nvPr/>
        </p:nvSpPr>
        <p:spPr bwMode="auto">
          <a:xfrm>
            <a:off x="7335235" y="3865087"/>
            <a:ext cx="269313" cy="263772"/>
          </a:xfrm>
          <a:prstGeom prst="flowChartConnector">
            <a:avLst/>
          </a:prstGeom>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5</a:t>
            </a:r>
          </a:p>
        </p:txBody>
      </p:sp>
      <p:sp>
        <p:nvSpPr>
          <p:cNvPr id="23" name="Flowchart: Process 26"/>
          <p:cNvSpPr/>
          <p:nvPr/>
        </p:nvSpPr>
        <p:spPr bwMode="auto">
          <a:xfrm>
            <a:off x="4540494" y="4195850"/>
            <a:ext cx="2468880" cy="308517"/>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notification to device</a:t>
            </a:r>
          </a:p>
        </p:txBody>
      </p:sp>
      <p:sp>
        <p:nvSpPr>
          <p:cNvPr id="24" name="Flowchart: Connector 27"/>
          <p:cNvSpPr/>
          <p:nvPr/>
        </p:nvSpPr>
        <p:spPr bwMode="auto">
          <a:xfrm>
            <a:off x="4268678" y="4384765"/>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6</a:t>
            </a:r>
          </a:p>
        </p:txBody>
      </p:sp>
      <p:sp>
        <p:nvSpPr>
          <p:cNvPr id="25" name="TextBox 24"/>
          <p:cNvSpPr txBox="1"/>
          <p:nvPr/>
        </p:nvSpPr>
        <p:spPr>
          <a:xfrm>
            <a:off x="6677835" y="1650235"/>
            <a:ext cx="1436291" cy="276999"/>
          </a:xfrm>
          <a:prstGeom prst="rect">
            <a:avLst/>
          </a:prstGeom>
          <a:noFill/>
        </p:spPr>
        <p:txBody>
          <a:bodyPr wrap="none" lIns="0" tIns="0" rIns="0" bIns="0" rtlCol="0">
            <a:spAutoFit/>
          </a:bodyPr>
          <a:lstStyle>
            <a:defPPr>
              <a:defRPr lang="en-US"/>
            </a:defPPr>
            <a:lvl1pPr algn="ctr">
              <a:defRPr sz="2400" b="1">
                <a:gradFill>
                  <a:gsLst>
                    <a:gs pos="0">
                      <a:schemeClr val="tx1"/>
                    </a:gs>
                    <a:gs pos="86000">
                      <a:schemeClr val="tx1"/>
                    </a:gs>
                  </a:gsLst>
                  <a:lin ang="5400000" scaled="0"/>
                </a:gradFill>
              </a:defRPr>
            </a:lvl1pPr>
          </a:lstStyle>
          <a:p>
            <a:r>
              <a:rPr lang="en-US" sz="1800" b="0" dirty="0"/>
              <a:t>Cloud Service</a:t>
            </a:r>
          </a:p>
        </p:txBody>
      </p:sp>
      <p:sp>
        <p:nvSpPr>
          <p:cNvPr id="26" name="TextBox 25"/>
          <p:cNvSpPr txBox="1"/>
          <p:nvPr/>
        </p:nvSpPr>
        <p:spPr>
          <a:xfrm>
            <a:off x="7062556" y="6076441"/>
            <a:ext cx="666849" cy="276999"/>
          </a:xfrm>
          <a:prstGeom prst="rect">
            <a:avLst/>
          </a:prstGeom>
          <a:noFill/>
        </p:spPr>
        <p:txBody>
          <a:bodyPr wrap="none" lIns="0" tIns="0" rIns="0" bIns="0" rtlCol="0">
            <a:spAutoFit/>
          </a:bodyPr>
          <a:lstStyle>
            <a:defPPr>
              <a:defRPr lang="en-US"/>
            </a:defPPr>
            <a:lvl1pPr algn="ctr">
              <a:defRPr b="0">
                <a:gradFill>
                  <a:gsLst>
                    <a:gs pos="0">
                      <a:schemeClr val="tx1"/>
                    </a:gs>
                    <a:gs pos="86000">
                      <a:schemeClr val="tx1"/>
                    </a:gs>
                  </a:gsLst>
                  <a:lin ang="5400000" scaled="0"/>
                </a:gradFill>
              </a:defRPr>
            </a:lvl1pPr>
          </a:lstStyle>
          <a:p>
            <a:r>
              <a:rPr lang="en-US" dirty="0"/>
              <a:t>MPNS</a:t>
            </a:r>
          </a:p>
        </p:txBody>
      </p:sp>
      <p:sp>
        <p:nvSpPr>
          <p:cNvPr id="27" name="TextBox 26"/>
          <p:cNvSpPr txBox="1"/>
          <p:nvPr/>
        </p:nvSpPr>
        <p:spPr>
          <a:xfrm>
            <a:off x="771790" y="1729093"/>
            <a:ext cx="2483052" cy="369332"/>
          </a:xfrm>
          <a:prstGeom prst="rect">
            <a:avLst/>
          </a:prstGeom>
          <a:noFill/>
        </p:spPr>
        <p:txBody>
          <a:bodyPr wrap="none" lIns="0" tIns="0" rIns="0" bIns="0" rtlCol="0">
            <a:spAutoFit/>
          </a:bodyPr>
          <a:lstStyle/>
          <a:p>
            <a:pPr algn="ctr"/>
            <a:r>
              <a:rPr lang="en-US" sz="2400" dirty="0">
                <a:gradFill>
                  <a:gsLst>
                    <a:gs pos="0">
                      <a:schemeClr val="tx1"/>
                    </a:gs>
                    <a:gs pos="86000">
                      <a:schemeClr val="tx1"/>
                    </a:gs>
                  </a:gsLst>
                  <a:lin ang="5400000" scaled="0"/>
                </a:gradFill>
              </a:rPr>
              <a:t>Windows Phone 7</a:t>
            </a:r>
          </a:p>
        </p:txBody>
      </p:sp>
      <p:pic>
        <p:nvPicPr>
          <p:cNvPr id="28"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61" y="2102769"/>
            <a:ext cx="1947051" cy="3408228"/>
          </a:xfrm>
          <a:prstGeom prst="rect">
            <a:avLst/>
          </a:prstGeom>
        </p:spPr>
      </p:pic>
      <p:sp>
        <p:nvSpPr>
          <p:cNvPr id="29" name="Right Arrow 33"/>
          <p:cNvSpPr/>
          <p:nvPr/>
        </p:nvSpPr>
        <p:spPr bwMode="auto">
          <a:xfrm rot="5400000">
            <a:off x="2711944" y="3683344"/>
            <a:ext cx="1005840" cy="365760"/>
          </a:xfrm>
          <a:prstGeom prst="rightArrow">
            <a:avLst/>
          </a:prstGeom>
          <a:gradFill>
            <a:gsLst>
              <a:gs pos="0">
                <a:schemeClr val="accent6">
                  <a:lumMod val="60000"/>
                  <a:lumOff val="40000"/>
                  <a:alpha val="0"/>
                </a:schemeClr>
              </a:gs>
              <a:gs pos="5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30" name="Right Arrow 34"/>
          <p:cNvSpPr/>
          <p:nvPr/>
        </p:nvSpPr>
        <p:spPr bwMode="auto">
          <a:xfrm rot="16200000">
            <a:off x="2244799" y="3683344"/>
            <a:ext cx="1005840" cy="365760"/>
          </a:xfrm>
          <a:prstGeom prst="rightArrow">
            <a:avLst/>
          </a:prstGeom>
          <a:gradFill>
            <a:gsLst>
              <a:gs pos="0">
                <a:schemeClr val="accent6">
                  <a:lumMod val="60000"/>
                  <a:lumOff val="40000"/>
                  <a:alpha val="0"/>
                </a:schemeClr>
              </a:gs>
              <a:gs pos="5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31" name="Flowchart: Connector 19"/>
          <p:cNvSpPr/>
          <p:nvPr/>
        </p:nvSpPr>
        <p:spPr bwMode="auto">
          <a:xfrm>
            <a:off x="3080208" y="3734338"/>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1</a:t>
            </a:r>
          </a:p>
        </p:txBody>
      </p:sp>
      <p:sp>
        <p:nvSpPr>
          <p:cNvPr id="32" name="Flowchart: Connector 22"/>
          <p:cNvSpPr/>
          <p:nvPr/>
        </p:nvSpPr>
        <p:spPr bwMode="auto">
          <a:xfrm>
            <a:off x="2613063" y="3734338"/>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3</a:t>
            </a:r>
          </a:p>
        </p:txBody>
      </p:sp>
    </p:spTree>
    <p:extLst>
      <p:ext uri="{BB962C8B-B14F-4D97-AF65-F5344CB8AC3E}">
        <p14:creationId xmlns:p14="http://schemas.microsoft.com/office/powerpoint/2010/main" val="21281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9" grpId="0" animBg="1"/>
      <p:bldP spid="30"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937"/>
            <a:ext cx="9144000" cy="5572125"/>
          </a:xfrm>
          <a:prstGeom prst="rect">
            <a:avLst/>
          </a:prstGeom>
        </p:spPr>
      </p:pic>
    </p:spTree>
    <p:extLst>
      <p:ext uri="{BB962C8B-B14F-4D97-AF65-F5344CB8AC3E}">
        <p14:creationId xmlns:p14="http://schemas.microsoft.com/office/powerpoint/2010/main" val="375844054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19509" y="381000"/>
            <a:ext cx="7772400" cy="1371600"/>
          </a:xfrm>
        </p:spPr>
        <p:txBody>
          <a:bodyPr anchor="t">
            <a:normAutofit/>
          </a:bodyPr>
          <a:lstStyle/>
          <a:p>
            <a:pPr algn="l"/>
            <a:r>
              <a:rPr lang="en-US" sz="4000" dirty="0" smtClean="0">
                <a:solidFill>
                  <a:schemeClr val="bg1"/>
                </a:solidFill>
                <a:latin typeface="Segoe Light"/>
                <a:cs typeface="Segoe Light"/>
              </a:rPr>
              <a:t>toast notifications</a:t>
            </a:r>
            <a:endParaRPr lang="en-US" sz="4000" dirty="0">
              <a:solidFill>
                <a:schemeClr val="bg1"/>
              </a:solidFill>
              <a:latin typeface="Segoe Light"/>
              <a:cs typeface="Segoe Light"/>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2399"/>
            <a:ext cx="3962400" cy="240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txBox="1">
            <a:spLocks/>
          </p:cNvSpPr>
          <p:nvPr/>
        </p:nvSpPr>
        <p:spPr>
          <a:xfrm>
            <a:off x="519509" y="1524000"/>
            <a:ext cx="5881291" cy="483209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sz="2000" dirty="0" smtClean="0">
                <a:solidFill>
                  <a:schemeClr val="bg1"/>
                </a:solidFill>
                <a:latin typeface="Segoe Light" charset="0"/>
                <a:ea typeface="Segoe UI" pitchFamily="34" charset="0"/>
                <a:cs typeface="Segoe UI" pitchFamily="34" charset="0"/>
              </a:rPr>
              <a:t>Параметры:</a:t>
            </a:r>
            <a:endParaRPr lang="en-US" sz="2000" dirty="0" smtClean="0">
              <a:solidFill>
                <a:schemeClr val="bg1"/>
              </a:solidFill>
              <a:latin typeface="Segoe Light" charset="0"/>
              <a:ea typeface="Segoe UI" pitchFamily="34" charset="0"/>
              <a:cs typeface="Segoe UI" pitchFamily="34" charset="0"/>
            </a:endParaRPr>
          </a:p>
          <a:p>
            <a:pPr marL="0" indent="0">
              <a:buNone/>
            </a:pPr>
            <a:endParaRPr lang="ru-RU" sz="2000" dirty="0" smtClean="0">
              <a:solidFill>
                <a:schemeClr val="bg1"/>
              </a:solidFill>
              <a:latin typeface="Segoe Light" charset="0"/>
              <a:ea typeface="Segoe UI" pitchFamily="34" charset="0"/>
              <a:cs typeface="Segoe UI" pitchFamily="34" charset="0"/>
            </a:endParaRPr>
          </a:p>
          <a:p>
            <a:pPr marL="338138" indent="-338138"/>
            <a:r>
              <a:rPr lang="en-US" sz="2000" b="1" dirty="0" smtClean="0">
                <a:solidFill>
                  <a:schemeClr val="bg1"/>
                </a:solidFill>
                <a:latin typeface="Segoe Light" charset="0"/>
                <a:ea typeface="Segoe UI" pitchFamily="34" charset="0"/>
                <a:cs typeface="Segoe UI" pitchFamily="34" charset="0"/>
              </a:rPr>
              <a:t>Title</a:t>
            </a:r>
            <a:r>
              <a:rPr lang="en-US" sz="2000" dirty="0" smtClean="0">
                <a:solidFill>
                  <a:schemeClr val="bg1"/>
                </a:solidFill>
                <a:latin typeface="Segoe Light" charset="0"/>
                <a:ea typeface="Segoe UI" pitchFamily="34" charset="0"/>
                <a:cs typeface="Segoe UI" pitchFamily="34" charset="0"/>
              </a:rPr>
              <a:t>:</a:t>
            </a:r>
            <a:r>
              <a:rPr lang="en-US" sz="2000" b="1" dirty="0" smtClean="0">
                <a:solidFill>
                  <a:schemeClr val="bg1"/>
                </a:solidFill>
                <a:latin typeface="Segoe Light" charset="0"/>
                <a:ea typeface="Segoe UI" pitchFamily="34" charset="0"/>
                <a:cs typeface="Segoe UI" pitchFamily="34" charset="0"/>
              </a:rPr>
              <a:t> </a:t>
            </a:r>
            <a:r>
              <a:rPr lang="ru-RU" sz="2000" dirty="0" smtClean="0">
                <a:solidFill>
                  <a:schemeClr val="bg1"/>
                </a:solidFill>
                <a:latin typeface="Segoe Light" charset="0"/>
                <a:ea typeface="Segoe UI" pitchFamily="34" charset="0"/>
                <a:cs typeface="Segoe UI" pitchFamily="34" charset="0"/>
              </a:rPr>
              <a:t>заголовок уведомления;</a:t>
            </a:r>
          </a:p>
          <a:p>
            <a:pPr marL="338138" indent="-338138"/>
            <a:r>
              <a:rPr lang="en-US" sz="2000" b="1" dirty="0">
                <a:solidFill>
                  <a:schemeClr val="bg1"/>
                </a:solidFill>
                <a:latin typeface="Segoe Light" charset="0"/>
                <a:ea typeface="Segoe UI" pitchFamily="34" charset="0"/>
                <a:cs typeface="Segoe UI" pitchFamily="34" charset="0"/>
              </a:rPr>
              <a:t>Content</a:t>
            </a:r>
            <a:r>
              <a:rPr lang="ru-RU" sz="2000" dirty="0" smtClean="0">
                <a:solidFill>
                  <a:schemeClr val="bg1"/>
                </a:solidFill>
                <a:latin typeface="Segoe Light" charset="0"/>
                <a:ea typeface="Segoe UI" pitchFamily="34" charset="0"/>
                <a:cs typeface="Segoe UI" pitchFamily="34" charset="0"/>
              </a:rPr>
              <a:t>: текст </a:t>
            </a:r>
            <a:r>
              <a:rPr lang="ru-RU" sz="2000" dirty="0">
                <a:solidFill>
                  <a:schemeClr val="bg1"/>
                </a:solidFill>
                <a:latin typeface="Segoe Light" charset="0"/>
                <a:ea typeface="Segoe UI" pitchFamily="34" charset="0"/>
                <a:cs typeface="Segoe UI" pitchFamily="34" charset="0"/>
              </a:rPr>
              <a:t>уведомления</a:t>
            </a:r>
            <a:r>
              <a:rPr lang="en-US" sz="2000" dirty="0" smtClean="0">
                <a:solidFill>
                  <a:schemeClr val="bg1"/>
                </a:solidFill>
                <a:latin typeface="Segoe Light" charset="0"/>
                <a:ea typeface="Segoe UI" pitchFamily="34" charset="0"/>
                <a:cs typeface="Segoe UI" pitchFamily="34" charset="0"/>
              </a:rPr>
              <a:t>;</a:t>
            </a:r>
          </a:p>
          <a:p>
            <a:pPr marL="338138" indent="-338138"/>
            <a:r>
              <a:rPr lang="en-US" sz="2000" b="1" dirty="0" smtClean="0">
                <a:solidFill>
                  <a:schemeClr val="bg1"/>
                </a:solidFill>
                <a:latin typeface="Segoe Light" charset="0"/>
                <a:ea typeface="Segoe UI" pitchFamily="34" charset="0"/>
                <a:cs typeface="Segoe UI" pitchFamily="34" charset="0"/>
              </a:rPr>
              <a:t>Parameter</a:t>
            </a:r>
            <a:r>
              <a:rPr lang="ru-RU" sz="2000" b="1" dirty="0">
                <a:solidFill>
                  <a:schemeClr val="bg1"/>
                </a:solidFill>
                <a:latin typeface="Segoe Light" charset="0"/>
                <a:ea typeface="Segoe UI" pitchFamily="34" charset="0"/>
                <a:cs typeface="Segoe UI" pitchFamily="34" charset="0"/>
              </a:rPr>
              <a:t>*</a:t>
            </a:r>
            <a:r>
              <a:rPr lang="en-US" sz="2000" dirty="0" smtClean="0">
                <a:solidFill>
                  <a:schemeClr val="bg1"/>
                </a:solidFill>
                <a:latin typeface="Segoe Light" charset="0"/>
                <a:ea typeface="Segoe UI" pitchFamily="34" charset="0"/>
                <a:cs typeface="Segoe UI" pitchFamily="34" charset="0"/>
              </a:rPr>
              <a:t>: </a:t>
            </a:r>
            <a:r>
              <a:rPr lang="ru-RU" sz="2000" dirty="0" smtClean="0">
                <a:solidFill>
                  <a:schemeClr val="bg1"/>
                </a:solidFill>
                <a:latin typeface="Segoe Light" charset="0"/>
                <a:ea typeface="Segoe UI" pitchFamily="34" charset="0"/>
                <a:cs typeface="Segoe UI" pitchFamily="34" charset="0"/>
              </a:rPr>
              <a:t>дополнительный параметр, который не отображается на экране, но может быть использован для перехода на нужный экран, когда пользователь нажмет на уведомление.</a:t>
            </a:r>
          </a:p>
          <a:p>
            <a:pPr marL="338138" indent="-338138"/>
            <a:endParaRPr lang="ru-RU" sz="2000" dirty="0">
              <a:solidFill>
                <a:schemeClr val="bg1"/>
              </a:solidFill>
              <a:latin typeface="Segoe Light" charset="0"/>
              <a:ea typeface="Segoe UI" pitchFamily="34" charset="0"/>
              <a:cs typeface="Segoe UI" pitchFamily="34" charset="0"/>
            </a:endParaRPr>
          </a:p>
          <a:p>
            <a:pPr marL="0" indent="0">
              <a:buNone/>
            </a:pPr>
            <a:r>
              <a:rPr lang="ru-RU" sz="2000" dirty="0" smtClean="0">
                <a:solidFill>
                  <a:schemeClr val="bg1"/>
                </a:solidFill>
                <a:latin typeface="Segoe Light" charset="0"/>
                <a:ea typeface="Segoe UI" pitchFamily="34" charset="0"/>
                <a:cs typeface="Segoe UI" pitchFamily="34" charset="0"/>
              </a:rPr>
              <a:t>Сколько символов можно отобразить:</a:t>
            </a:r>
            <a:endParaRPr lang="en-US" sz="2000" dirty="0" smtClean="0">
              <a:solidFill>
                <a:schemeClr val="bg1"/>
              </a:solidFill>
              <a:latin typeface="Segoe Light" charset="0"/>
              <a:ea typeface="Segoe UI" pitchFamily="34" charset="0"/>
              <a:cs typeface="Segoe UI" pitchFamily="34" charset="0"/>
            </a:endParaRPr>
          </a:p>
          <a:p>
            <a:pPr marL="0" indent="0">
              <a:buNone/>
            </a:pPr>
            <a:endParaRPr lang="ru-RU" sz="2000" dirty="0" smtClean="0">
              <a:solidFill>
                <a:schemeClr val="bg1"/>
              </a:solidFill>
              <a:latin typeface="Segoe Light" charset="0"/>
              <a:ea typeface="Segoe UI" pitchFamily="34" charset="0"/>
              <a:cs typeface="Segoe UI" pitchFamily="34" charset="0"/>
            </a:endParaRPr>
          </a:p>
          <a:p>
            <a:pPr marL="338138" indent="-338138"/>
            <a:r>
              <a:rPr lang="ru-RU" sz="2000" dirty="0" smtClean="0">
                <a:solidFill>
                  <a:schemeClr val="bg1"/>
                </a:solidFill>
                <a:latin typeface="Segoe Light" charset="0"/>
                <a:ea typeface="Segoe UI" pitchFamily="34" charset="0"/>
                <a:cs typeface="Segoe UI" pitchFamily="34" charset="0"/>
              </a:rPr>
              <a:t>Только </a:t>
            </a:r>
            <a:r>
              <a:rPr lang="en-US" sz="2000" dirty="0" smtClean="0">
                <a:solidFill>
                  <a:schemeClr val="bg1"/>
                </a:solidFill>
                <a:latin typeface="Segoe Light" charset="0"/>
                <a:ea typeface="Segoe UI" pitchFamily="34" charset="0"/>
                <a:cs typeface="Segoe UI" pitchFamily="34" charset="0"/>
              </a:rPr>
              <a:t>Title: 40</a:t>
            </a:r>
          </a:p>
          <a:p>
            <a:pPr marL="338138" indent="-338138"/>
            <a:r>
              <a:rPr lang="ru-RU" sz="2000" dirty="0" smtClean="0">
                <a:solidFill>
                  <a:schemeClr val="bg1"/>
                </a:solidFill>
                <a:latin typeface="Segoe Light" charset="0"/>
                <a:ea typeface="Segoe UI" pitchFamily="34" charset="0"/>
                <a:cs typeface="Segoe UI" pitchFamily="34" charset="0"/>
              </a:rPr>
              <a:t>Только </a:t>
            </a:r>
            <a:r>
              <a:rPr lang="en-US" sz="2000" dirty="0" smtClean="0">
                <a:solidFill>
                  <a:schemeClr val="bg1"/>
                </a:solidFill>
                <a:latin typeface="Segoe Light" charset="0"/>
                <a:ea typeface="Segoe UI" pitchFamily="34" charset="0"/>
                <a:cs typeface="Segoe UI" pitchFamily="34" charset="0"/>
              </a:rPr>
              <a:t>Content: 47</a:t>
            </a:r>
          </a:p>
          <a:p>
            <a:pPr marL="338138" indent="-338138"/>
            <a:r>
              <a:rPr lang="ru-RU" sz="2000" dirty="0" smtClean="0">
                <a:solidFill>
                  <a:schemeClr val="bg1"/>
                </a:solidFill>
                <a:latin typeface="Segoe Light" charset="0"/>
                <a:ea typeface="Segoe UI" pitchFamily="34" charset="0"/>
                <a:cs typeface="Segoe UI" pitchFamily="34" charset="0"/>
              </a:rPr>
              <a:t>И </a:t>
            </a:r>
            <a:r>
              <a:rPr lang="en-US" sz="2000" dirty="0" smtClean="0">
                <a:solidFill>
                  <a:schemeClr val="bg1"/>
                </a:solidFill>
                <a:latin typeface="Segoe Light" charset="0"/>
                <a:ea typeface="Segoe UI" pitchFamily="34" charset="0"/>
                <a:cs typeface="Segoe UI" pitchFamily="34" charset="0"/>
              </a:rPr>
              <a:t>Title </a:t>
            </a:r>
            <a:r>
              <a:rPr lang="ru-RU" sz="2000" dirty="0" smtClean="0">
                <a:solidFill>
                  <a:schemeClr val="bg1"/>
                </a:solidFill>
                <a:latin typeface="Segoe Light" charset="0"/>
                <a:ea typeface="Segoe UI" pitchFamily="34" charset="0"/>
                <a:cs typeface="Segoe UI" pitchFamily="34" charset="0"/>
              </a:rPr>
              <a:t>и </a:t>
            </a:r>
            <a:r>
              <a:rPr lang="en-US" sz="2000" dirty="0" smtClean="0">
                <a:solidFill>
                  <a:schemeClr val="bg1"/>
                </a:solidFill>
                <a:latin typeface="Segoe Light" charset="0"/>
                <a:ea typeface="Segoe UI" pitchFamily="34" charset="0"/>
                <a:cs typeface="Segoe UI" pitchFamily="34" charset="0"/>
              </a:rPr>
              <a:t>Content</a:t>
            </a:r>
            <a:r>
              <a:rPr lang="ru-RU" sz="2000" dirty="0" smtClean="0">
                <a:solidFill>
                  <a:schemeClr val="bg1"/>
                </a:solidFill>
                <a:latin typeface="Segoe Light" charset="0"/>
                <a:ea typeface="Segoe UI" pitchFamily="34" charset="0"/>
                <a:cs typeface="Segoe UI" pitchFamily="34" charset="0"/>
              </a:rPr>
              <a:t>: 41</a:t>
            </a:r>
          </a:p>
          <a:p>
            <a:pPr marL="338138" indent="-338138"/>
            <a:endParaRPr lang="ru-RU" sz="20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42590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04800"/>
            <a:ext cx="7772400" cy="1371600"/>
          </a:xfrm>
        </p:spPr>
        <p:txBody>
          <a:bodyPr anchor="t">
            <a:normAutofit/>
          </a:bodyPr>
          <a:lstStyle/>
          <a:p>
            <a:pPr algn="l"/>
            <a:r>
              <a:rPr lang="en-US" sz="4000" dirty="0" smtClean="0">
                <a:solidFill>
                  <a:schemeClr val="bg1"/>
                </a:solidFill>
                <a:latin typeface="Segoe Light"/>
                <a:cs typeface="Segoe Light"/>
              </a:rPr>
              <a:t>tile notifications</a:t>
            </a:r>
            <a:endParaRPr lang="en-US" sz="4000" dirty="0">
              <a:solidFill>
                <a:schemeClr val="bg1"/>
              </a:solidFill>
              <a:latin typeface="Segoe Light"/>
              <a:cs typeface="Segoe Light"/>
            </a:endParaRPr>
          </a:p>
        </p:txBody>
      </p:sp>
      <p:sp>
        <p:nvSpPr>
          <p:cNvPr id="5" name="Rectangle 6"/>
          <p:cNvSpPr/>
          <p:nvPr/>
        </p:nvSpPr>
        <p:spPr bwMode="auto">
          <a:xfrm>
            <a:off x="1" y="2895600"/>
            <a:ext cx="9143999" cy="1676400"/>
          </a:xfrm>
          <a:prstGeom prst="rect">
            <a:avLst/>
          </a:prstGeom>
          <a:gradFill>
            <a:gsLst>
              <a:gs pos="0">
                <a:srgbClr val="FFFFFF"/>
              </a:gs>
              <a:gs pos="100000">
                <a:srgbClr val="FFFFFF"/>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6" name="Content Placeholder 7"/>
          <p:cNvSpPr txBox="1">
            <a:spLocks/>
          </p:cNvSpPr>
          <p:nvPr/>
        </p:nvSpPr>
        <p:spPr>
          <a:xfrm>
            <a:off x="519509" y="1524000"/>
            <a:ext cx="8014891" cy="483209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8138" indent="-338138"/>
            <a:r>
              <a:rPr lang="en-US" sz="2000" dirty="0" smtClean="0">
                <a:solidFill>
                  <a:schemeClr val="bg1"/>
                </a:solidFill>
                <a:latin typeface="Segoe Light" charset="0"/>
                <a:ea typeface="Segoe UI" pitchFamily="34" charset="0"/>
                <a:cs typeface="Segoe UI" pitchFamily="34" charset="0"/>
              </a:rPr>
              <a:t>Title:</a:t>
            </a:r>
            <a:r>
              <a:rPr lang="en-US" sz="2000" b="1" dirty="0" smtClean="0">
                <a:solidFill>
                  <a:schemeClr val="bg1"/>
                </a:solidFill>
                <a:latin typeface="Segoe Light" charset="0"/>
                <a:ea typeface="Segoe UI" pitchFamily="34" charset="0"/>
                <a:cs typeface="Segoe UI" pitchFamily="34" charset="0"/>
              </a:rPr>
              <a:t> </a:t>
            </a:r>
            <a:r>
              <a:rPr lang="ru-RU" sz="2000" dirty="0" smtClean="0">
                <a:solidFill>
                  <a:schemeClr val="bg1"/>
                </a:solidFill>
                <a:latin typeface="Segoe Light" charset="0"/>
                <a:ea typeface="Segoe UI" pitchFamily="34" charset="0"/>
                <a:cs typeface="Segoe UI" pitchFamily="34" charset="0"/>
              </a:rPr>
              <a:t>название приложения (приблизительно 15 символов)</a:t>
            </a:r>
            <a:r>
              <a:rPr lang="en-US" sz="2000" dirty="0" smtClean="0">
                <a:solidFill>
                  <a:schemeClr val="bg1"/>
                </a:solidFill>
                <a:latin typeface="Segoe Light" charset="0"/>
                <a:ea typeface="Segoe UI" pitchFamily="34" charset="0"/>
                <a:cs typeface="Segoe UI" pitchFamily="34" charset="0"/>
              </a:rPr>
              <a:t>;</a:t>
            </a:r>
            <a:endParaRPr lang="ru-RU" sz="2000" dirty="0" smtClean="0">
              <a:solidFill>
                <a:schemeClr val="bg1"/>
              </a:solidFill>
              <a:latin typeface="Segoe Light" charset="0"/>
              <a:ea typeface="Segoe UI" pitchFamily="34" charset="0"/>
              <a:cs typeface="Segoe UI" pitchFamily="34" charset="0"/>
            </a:endParaRPr>
          </a:p>
          <a:p>
            <a:pPr marL="338138" indent="-338138"/>
            <a:r>
              <a:rPr lang="en-US" sz="2000" dirty="0" err="1" smtClean="0">
                <a:solidFill>
                  <a:schemeClr val="bg1"/>
                </a:solidFill>
                <a:latin typeface="Segoe Light" charset="0"/>
                <a:ea typeface="Segoe UI" pitchFamily="34" charset="0"/>
                <a:cs typeface="Segoe UI" pitchFamily="34" charset="0"/>
              </a:rPr>
              <a:t>BackgroundImage</a:t>
            </a:r>
            <a:r>
              <a:rPr lang="ru-RU" sz="2000" dirty="0" smtClean="0">
                <a:solidFill>
                  <a:schemeClr val="bg1"/>
                </a:solidFill>
                <a:latin typeface="Segoe Light" charset="0"/>
                <a:ea typeface="Segoe UI" pitchFamily="34" charset="0"/>
                <a:cs typeface="Segoe UI" pitchFamily="34" charset="0"/>
              </a:rPr>
              <a:t>: фоновое изображение (173х173</a:t>
            </a:r>
            <a:r>
              <a:rPr lang="en-US" sz="2000" dirty="0" smtClean="0">
                <a:solidFill>
                  <a:schemeClr val="bg1"/>
                </a:solidFill>
                <a:latin typeface="Segoe Light" charset="0"/>
                <a:ea typeface="Segoe UI" pitchFamily="34" charset="0"/>
                <a:cs typeface="Segoe UI" pitchFamily="34" charset="0"/>
              </a:rPr>
              <a:t> </a:t>
            </a:r>
            <a:r>
              <a:rPr lang="en-US" sz="2000" dirty="0" err="1" smtClean="0">
                <a:solidFill>
                  <a:schemeClr val="bg1"/>
                </a:solidFill>
                <a:latin typeface="Segoe Light" charset="0"/>
                <a:ea typeface="Segoe UI" pitchFamily="34" charset="0"/>
                <a:cs typeface="Segoe UI" pitchFamily="34" charset="0"/>
              </a:rPr>
              <a:t>px</a:t>
            </a:r>
            <a:r>
              <a:rPr lang="en-US" sz="2000" dirty="0" smtClean="0">
                <a:solidFill>
                  <a:schemeClr val="bg1"/>
                </a:solidFill>
                <a:latin typeface="Segoe Light" charset="0"/>
                <a:ea typeface="Segoe UI" pitchFamily="34" charset="0"/>
                <a:cs typeface="Segoe UI" pitchFamily="34" charset="0"/>
              </a:rPr>
              <a:t>);</a:t>
            </a:r>
          </a:p>
          <a:p>
            <a:pPr marL="338138" indent="-338138"/>
            <a:r>
              <a:rPr lang="en-US" sz="2000" dirty="0">
                <a:solidFill>
                  <a:schemeClr val="bg1"/>
                </a:solidFill>
                <a:latin typeface="Segoe Light" charset="0"/>
                <a:ea typeface="Segoe UI" pitchFamily="34" charset="0"/>
                <a:cs typeface="Segoe UI" pitchFamily="34" charset="0"/>
              </a:rPr>
              <a:t>Count </a:t>
            </a:r>
            <a:r>
              <a:rPr lang="en-US" sz="2000" dirty="0" smtClean="0">
                <a:solidFill>
                  <a:schemeClr val="bg1"/>
                </a:solidFill>
                <a:latin typeface="Segoe Light" charset="0"/>
                <a:ea typeface="Segoe UI" pitchFamily="34" charset="0"/>
                <a:cs typeface="Segoe UI" pitchFamily="34" charset="0"/>
              </a:rPr>
              <a:t>(Badge): </a:t>
            </a:r>
            <a:r>
              <a:rPr lang="ru-RU" sz="2000" dirty="0" smtClean="0">
                <a:solidFill>
                  <a:schemeClr val="bg1"/>
                </a:solidFill>
                <a:latin typeface="Segoe Light" charset="0"/>
                <a:ea typeface="Segoe UI" pitchFamily="34" charset="0"/>
                <a:cs typeface="Segoe UI" pitchFamily="34" charset="0"/>
              </a:rPr>
              <a:t>значение от 1 до 99. Если 0 или не указан – не отображается.</a:t>
            </a:r>
            <a:endParaRPr lang="en-US" sz="2000" dirty="0" smtClean="0">
              <a:solidFill>
                <a:schemeClr val="bg1"/>
              </a:solidFill>
              <a:latin typeface="Segoe Light" charset="0"/>
              <a:ea typeface="Segoe UI" pitchFamily="34" charset="0"/>
              <a:cs typeface="Segoe UI" pitchFamily="34" charset="0"/>
            </a:endParaRPr>
          </a:p>
          <a:p>
            <a:pPr marL="338138" indent="-338138"/>
            <a:endParaRPr lang="en-US" sz="2000" dirty="0">
              <a:solidFill>
                <a:schemeClr val="bg1"/>
              </a:solidFill>
              <a:latin typeface="Segoe Light" charset="0"/>
              <a:ea typeface="Segoe UI" pitchFamily="34" charset="0"/>
              <a:cs typeface="Segoe UI" pitchFamily="34" charset="0"/>
            </a:endParaRPr>
          </a:p>
          <a:p>
            <a:pPr marL="338138" indent="-338138"/>
            <a:endParaRPr lang="en-US" sz="2000" dirty="0" smtClean="0">
              <a:solidFill>
                <a:schemeClr val="bg1"/>
              </a:solidFill>
              <a:latin typeface="Segoe Light" charset="0"/>
              <a:ea typeface="Segoe UI" pitchFamily="34" charset="0"/>
              <a:cs typeface="Segoe UI" pitchFamily="34" charset="0"/>
            </a:endParaRPr>
          </a:p>
          <a:p>
            <a:pPr marL="338138" indent="-338138"/>
            <a:endParaRPr lang="en-US" sz="2000" dirty="0">
              <a:solidFill>
                <a:schemeClr val="bg1"/>
              </a:solidFill>
              <a:latin typeface="Segoe Light" charset="0"/>
              <a:ea typeface="Segoe UI" pitchFamily="34" charset="0"/>
              <a:cs typeface="Segoe UI" pitchFamily="34" charset="0"/>
            </a:endParaRPr>
          </a:p>
          <a:p>
            <a:pPr marL="338138" indent="-338138"/>
            <a:endParaRPr lang="en-US" sz="2000" dirty="0" smtClean="0">
              <a:solidFill>
                <a:schemeClr val="bg1"/>
              </a:solidFill>
              <a:latin typeface="Segoe Light" charset="0"/>
              <a:ea typeface="Segoe UI" pitchFamily="34" charset="0"/>
              <a:cs typeface="Segoe UI" pitchFamily="34" charset="0"/>
            </a:endParaRPr>
          </a:p>
          <a:p>
            <a:pPr marL="338138" indent="-338138"/>
            <a:endParaRPr lang="en-US" sz="2000" dirty="0">
              <a:solidFill>
                <a:schemeClr val="bg1"/>
              </a:solidFill>
              <a:latin typeface="Segoe Light" charset="0"/>
              <a:ea typeface="Segoe UI" pitchFamily="34" charset="0"/>
              <a:cs typeface="Segoe UI" pitchFamily="34" charset="0"/>
            </a:endParaRPr>
          </a:p>
          <a:p>
            <a:pPr marL="338138" indent="-338138"/>
            <a:endParaRPr lang="en-US" sz="2000" dirty="0" smtClean="0">
              <a:solidFill>
                <a:schemeClr val="bg1"/>
              </a:solidFill>
              <a:latin typeface="Segoe Light" charset="0"/>
              <a:ea typeface="Segoe UI" pitchFamily="34" charset="0"/>
              <a:cs typeface="Segoe UI" pitchFamily="34" charset="0"/>
            </a:endParaRPr>
          </a:p>
          <a:p>
            <a:pPr marL="338138" indent="-338138"/>
            <a:r>
              <a:rPr lang="en-US" sz="2000" dirty="0" err="1" smtClean="0">
                <a:solidFill>
                  <a:schemeClr val="bg1"/>
                </a:solidFill>
                <a:latin typeface="Segoe Light" charset="0"/>
                <a:ea typeface="Segoe UI" pitchFamily="34" charset="0"/>
                <a:cs typeface="Segoe UI" pitchFamily="34" charset="0"/>
              </a:rPr>
              <a:t>BackTitle</a:t>
            </a:r>
            <a:r>
              <a:rPr lang="en-US" sz="2000" dirty="0" smtClean="0">
                <a:solidFill>
                  <a:schemeClr val="bg1"/>
                </a:solidFill>
                <a:latin typeface="Segoe Light" charset="0"/>
                <a:ea typeface="Segoe UI" pitchFamily="34" charset="0"/>
                <a:cs typeface="Segoe UI" pitchFamily="34" charset="0"/>
              </a:rPr>
              <a:t>: </a:t>
            </a:r>
            <a:r>
              <a:rPr lang="ru-RU" sz="2000" dirty="0" smtClean="0">
                <a:solidFill>
                  <a:schemeClr val="bg1"/>
                </a:solidFill>
                <a:latin typeface="Segoe Light" charset="0"/>
                <a:ea typeface="Segoe UI" pitchFamily="34" charset="0"/>
                <a:cs typeface="Segoe UI" pitchFamily="34" charset="0"/>
              </a:rPr>
              <a:t>строка, которая показывается внизу обратного тайла (прибл. 15 символов)</a:t>
            </a:r>
            <a:r>
              <a:rPr lang="en-US" sz="2000" dirty="0" smtClean="0">
                <a:solidFill>
                  <a:schemeClr val="bg1"/>
                </a:solidFill>
                <a:latin typeface="Segoe Light" charset="0"/>
                <a:ea typeface="Segoe UI" pitchFamily="34" charset="0"/>
                <a:cs typeface="Segoe UI" pitchFamily="34" charset="0"/>
              </a:rPr>
              <a:t>;</a:t>
            </a:r>
            <a:endParaRPr lang="ru-RU" sz="2000" dirty="0" smtClean="0">
              <a:solidFill>
                <a:schemeClr val="bg1"/>
              </a:solidFill>
              <a:latin typeface="Segoe Light" charset="0"/>
              <a:ea typeface="Segoe UI" pitchFamily="34" charset="0"/>
              <a:cs typeface="Segoe UI" pitchFamily="34" charset="0"/>
            </a:endParaRPr>
          </a:p>
          <a:p>
            <a:pPr marL="338138" indent="-338138"/>
            <a:r>
              <a:rPr lang="en-US" sz="2000" dirty="0" err="1" smtClean="0">
                <a:solidFill>
                  <a:schemeClr val="bg1"/>
                </a:solidFill>
                <a:latin typeface="Segoe Light" charset="0"/>
                <a:ea typeface="Segoe UI" pitchFamily="34" charset="0"/>
                <a:cs typeface="Segoe UI" pitchFamily="34" charset="0"/>
              </a:rPr>
              <a:t>BackBackgroundImage</a:t>
            </a:r>
            <a:r>
              <a:rPr lang="ru-RU" sz="2000" dirty="0" smtClean="0">
                <a:solidFill>
                  <a:schemeClr val="bg1"/>
                </a:solidFill>
                <a:latin typeface="Segoe Light" charset="0"/>
                <a:ea typeface="Segoe UI" pitchFamily="34" charset="0"/>
                <a:cs typeface="Segoe UI" pitchFamily="34" charset="0"/>
              </a:rPr>
              <a:t>: фоновое изображение обратного тайла;</a:t>
            </a:r>
          </a:p>
          <a:p>
            <a:pPr marL="338138" indent="-338138"/>
            <a:r>
              <a:rPr lang="en-US" sz="2000" dirty="0" err="1" smtClean="0">
                <a:solidFill>
                  <a:schemeClr val="bg1"/>
                </a:solidFill>
                <a:latin typeface="Segoe Light" charset="0"/>
                <a:ea typeface="Segoe UI" pitchFamily="34" charset="0"/>
                <a:cs typeface="Segoe UI" pitchFamily="34" charset="0"/>
              </a:rPr>
              <a:t>BackContent</a:t>
            </a:r>
            <a:r>
              <a:rPr lang="ru-RU" sz="2000" dirty="0" smtClean="0">
                <a:solidFill>
                  <a:schemeClr val="bg1"/>
                </a:solidFill>
                <a:latin typeface="Segoe Light" charset="0"/>
                <a:ea typeface="Segoe UI" pitchFamily="34" charset="0"/>
                <a:cs typeface="Segoe UI" pitchFamily="34" charset="0"/>
              </a:rPr>
              <a:t>: строка, которая будет отображаться (приблизительно 40 символов).</a:t>
            </a:r>
            <a:endParaRPr lang="en-US" sz="2000" dirty="0">
              <a:solidFill>
                <a:schemeClr val="bg1"/>
              </a:solidFill>
              <a:latin typeface="Segoe Light" charset="0"/>
              <a:ea typeface="Segoe UI" pitchFamily="34" charset="0"/>
              <a:cs typeface="Segoe UI"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09" y="2983638"/>
            <a:ext cx="3290491" cy="140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983638"/>
            <a:ext cx="4095388" cy="14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64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a:solidFill>
                  <a:schemeClr val="bg1"/>
                </a:solidFill>
                <a:latin typeface="Segoe Light"/>
                <a:cs typeface="Segoe Light"/>
              </a:rPr>
              <a:t>l</a:t>
            </a:r>
            <a:r>
              <a:rPr lang="en-US" sz="4000" dirty="0" smtClean="0">
                <a:solidFill>
                  <a:schemeClr val="bg1"/>
                </a:solidFill>
                <a:latin typeface="Segoe Light"/>
                <a:cs typeface="Segoe Light"/>
              </a:rPr>
              <a:t>ive tiles</a:t>
            </a:r>
            <a:endParaRPr lang="en-US" sz="4000" dirty="0">
              <a:solidFill>
                <a:schemeClr val="bg1"/>
              </a:solidFill>
              <a:latin typeface="Segoe Light"/>
              <a:cs typeface="Segoe Light"/>
            </a:endParaRPr>
          </a:p>
        </p:txBody>
      </p:sp>
      <p:sp>
        <p:nvSpPr>
          <p:cNvPr id="3" name="Title 1"/>
          <p:cNvSpPr txBox="1">
            <a:spLocks/>
          </p:cNvSpPr>
          <p:nvPr/>
        </p:nvSpPr>
        <p:spPr>
          <a:xfrm>
            <a:off x="457200" y="16002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Можно использовать </a:t>
            </a:r>
            <a:r>
              <a:rPr lang="en-US" sz="2200" dirty="0">
                <a:solidFill>
                  <a:schemeClr val="bg1"/>
                </a:solidFill>
                <a:latin typeface="Segoe Light" charset="0"/>
                <a:ea typeface="Segoe UI" pitchFamily="34" charset="0"/>
                <a:cs typeface="Segoe UI" pitchFamily="34" charset="0"/>
              </a:rPr>
              <a:t>jpg </a:t>
            </a:r>
            <a:r>
              <a:rPr lang="ru-RU" sz="2200" dirty="0">
                <a:solidFill>
                  <a:schemeClr val="bg1"/>
                </a:solidFill>
                <a:latin typeface="Segoe Light" charset="0"/>
                <a:ea typeface="Segoe UI" pitchFamily="34" charset="0"/>
                <a:cs typeface="Segoe UI" pitchFamily="34" charset="0"/>
              </a:rPr>
              <a:t>или </a:t>
            </a:r>
            <a:r>
              <a:rPr lang="en-US" sz="2200" dirty="0" err="1">
                <a:solidFill>
                  <a:schemeClr val="bg1"/>
                </a:solidFill>
                <a:latin typeface="Segoe Light" charset="0"/>
                <a:ea typeface="Segoe UI" pitchFamily="34" charset="0"/>
                <a:cs typeface="Segoe UI" pitchFamily="34" charset="0"/>
              </a:rPr>
              <a:t>png</a:t>
            </a:r>
            <a:r>
              <a:rPr lang="en-US" sz="2200" dirty="0">
                <a:solidFill>
                  <a:schemeClr val="bg1"/>
                </a:solidFill>
                <a:latin typeface="Segoe Light" charset="0"/>
                <a:ea typeface="Segoe UI" pitchFamily="34" charset="0"/>
                <a:cs typeface="Segoe UI" pitchFamily="34" charset="0"/>
              </a:rPr>
              <a:t> </a:t>
            </a:r>
            <a:r>
              <a:rPr lang="ru-RU" sz="2200" dirty="0">
                <a:solidFill>
                  <a:schemeClr val="bg1"/>
                </a:solidFill>
                <a:latin typeface="Segoe Light" charset="0"/>
                <a:ea typeface="Segoe UI" pitchFamily="34" charset="0"/>
                <a:cs typeface="Segoe UI" pitchFamily="34" charset="0"/>
              </a:rPr>
              <a:t>изображения;</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Предпочтительней использовать локальные изображения;</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Размер </a:t>
            </a:r>
            <a:r>
              <a:rPr lang="ru-RU" sz="2200" dirty="0" err="1">
                <a:solidFill>
                  <a:schemeClr val="bg1"/>
                </a:solidFill>
                <a:latin typeface="Segoe Light" charset="0"/>
                <a:ea typeface="Segoe UI" pitchFamily="34" charset="0"/>
                <a:cs typeface="Segoe UI" pitchFamily="34" charset="0"/>
              </a:rPr>
              <a:t>тайлов</a:t>
            </a:r>
            <a:r>
              <a:rPr lang="ru-RU" sz="2200" dirty="0">
                <a:solidFill>
                  <a:schemeClr val="bg1"/>
                </a:solidFill>
                <a:latin typeface="Segoe Light" charset="0"/>
                <a:ea typeface="Segoe UI" pitchFamily="34" charset="0"/>
                <a:cs typeface="Segoe UI" pitchFamily="34" charset="0"/>
              </a:rPr>
              <a:t>: 173х173 </a:t>
            </a:r>
            <a:r>
              <a:rPr lang="en-US" sz="2200" dirty="0" err="1">
                <a:solidFill>
                  <a:schemeClr val="bg1"/>
                </a:solidFill>
                <a:latin typeface="Segoe Light" charset="0"/>
                <a:ea typeface="Segoe UI" pitchFamily="34" charset="0"/>
                <a:cs typeface="Segoe UI" pitchFamily="34" charset="0"/>
              </a:rPr>
              <a:t>px</a:t>
            </a:r>
            <a:r>
              <a:rPr lang="en-US" sz="2200" dirty="0">
                <a:solidFill>
                  <a:schemeClr val="bg1"/>
                </a:solidFill>
                <a:latin typeface="Segoe Light" charset="0"/>
                <a:ea typeface="Segoe UI" pitchFamily="34" charset="0"/>
                <a:cs typeface="Segoe UI" pitchFamily="34" charset="0"/>
              </a:rPr>
              <a:t>. </a:t>
            </a:r>
            <a:r>
              <a:rPr lang="ru-RU" sz="2200" dirty="0">
                <a:solidFill>
                  <a:schemeClr val="bg1"/>
                </a:solidFill>
                <a:latin typeface="Segoe Light" charset="0"/>
                <a:ea typeface="Segoe UI" pitchFamily="34" charset="0"/>
                <a:cs typeface="Segoe UI" pitchFamily="34" charset="0"/>
              </a:rPr>
              <a:t>Если другой размер – изображение будет адаптировано;</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Можно использовать удаленные изображения;</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Пользователь может запретить отображение </a:t>
            </a:r>
            <a:r>
              <a:rPr lang="en-US" sz="2200" dirty="0">
                <a:solidFill>
                  <a:schemeClr val="bg1"/>
                </a:solidFill>
                <a:latin typeface="Segoe Light" charset="0"/>
                <a:ea typeface="Segoe UI" pitchFamily="34" charset="0"/>
                <a:cs typeface="Segoe UI" pitchFamily="34" charset="0"/>
              </a:rPr>
              <a:t>Live Tiles </a:t>
            </a:r>
            <a:r>
              <a:rPr lang="ru-RU" sz="2200" dirty="0">
                <a:solidFill>
                  <a:schemeClr val="bg1"/>
                </a:solidFill>
                <a:latin typeface="Segoe Light" charset="0"/>
                <a:ea typeface="Segoe UI" pitchFamily="34" charset="0"/>
                <a:cs typeface="Segoe UI" pitchFamily="34" charset="0"/>
              </a:rPr>
              <a:t>для вашего приложения;</a:t>
            </a:r>
          </a:p>
          <a:p>
            <a:pPr marL="342900" indent="-342900">
              <a:buFont typeface="Arial" pitchFamily="34" charset="0"/>
              <a:buChar char="•"/>
            </a:pPr>
            <a:r>
              <a:rPr lang="en-US" sz="2200" dirty="0">
                <a:solidFill>
                  <a:schemeClr val="bg1"/>
                </a:solidFill>
                <a:latin typeface="Segoe Light" charset="0"/>
                <a:ea typeface="Segoe UI" pitchFamily="34" charset="0"/>
                <a:cs typeface="Segoe UI" pitchFamily="34" charset="0"/>
              </a:rPr>
              <a:t>Https </a:t>
            </a:r>
            <a:r>
              <a:rPr lang="ru-RU" sz="2200" dirty="0">
                <a:solidFill>
                  <a:schemeClr val="bg1"/>
                </a:solidFill>
                <a:latin typeface="Segoe Light" charset="0"/>
                <a:ea typeface="Segoe UI" pitchFamily="34" charset="0"/>
                <a:cs typeface="Segoe UI" pitchFamily="34" charset="0"/>
              </a:rPr>
              <a:t>не поддерживается для удаленных изображений;</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Лимит на удаленные изображения: 80 КБ;</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Лимит на время загрузки удаленных изображений: 30 секунд;</a:t>
            </a:r>
          </a:p>
          <a:p>
            <a:pPr marL="342900" indent="-342900">
              <a:buFont typeface="Arial" pitchFamily="34" charset="0"/>
              <a:buChar char="•"/>
            </a:pPr>
            <a:r>
              <a:rPr lang="ru-RU" sz="2200" dirty="0">
                <a:solidFill>
                  <a:schemeClr val="bg1"/>
                </a:solidFill>
                <a:latin typeface="Segoe Light" charset="0"/>
                <a:ea typeface="Segoe UI" pitchFamily="34" charset="0"/>
                <a:cs typeface="Segoe UI" pitchFamily="34" charset="0"/>
              </a:rPr>
              <a:t>Если </a:t>
            </a:r>
            <a:r>
              <a:rPr lang="en-US" sz="2200" dirty="0" err="1">
                <a:solidFill>
                  <a:schemeClr val="bg1"/>
                </a:solidFill>
                <a:latin typeface="Segoe Light" charset="0"/>
                <a:ea typeface="Segoe UI" pitchFamily="34" charset="0"/>
                <a:cs typeface="Segoe UI" pitchFamily="34" charset="0"/>
              </a:rPr>
              <a:t>BackgroundImage</a:t>
            </a:r>
            <a:r>
              <a:rPr lang="en-US" sz="2200" dirty="0">
                <a:solidFill>
                  <a:schemeClr val="bg1"/>
                </a:solidFill>
                <a:latin typeface="Segoe Light" charset="0"/>
                <a:ea typeface="Segoe UI" pitchFamily="34" charset="0"/>
                <a:cs typeface="Segoe UI" pitchFamily="34" charset="0"/>
              </a:rPr>
              <a:t> </a:t>
            </a:r>
            <a:r>
              <a:rPr lang="ru-RU" sz="2200" dirty="0">
                <a:solidFill>
                  <a:schemeClr val="bg1"/>
                </a:solidFill>
                <a:latin typeface="Segoe Light" charset="0"/>
                <a:ea typeface="Segoe UI" pitchFamily="34" charset="0"/>
                <a:cs typeface="Segoe UI" pitchFamily="34" charset="0"/>
              </a:rPr>
              <a:t>или </a:t>
            </a:r>
            <a:r>
              <a:rPr lang="en-US" sz="2200" dirty="0" err="1">
                <a:solidFill>
                  <a:schemeClr val="bg1"/>
                </a:solidFill>
                <a:latin typeface="Segoe Light" charset="0"/>
                <a:ea typeface="Segoe UI" pitchFamily="34" charset="0"/>
                <a:cs typeface="Segoe UI" pitchFamily="34" charset="0"/>
              </a:rPr>
              <a:t>BackgroundImage</a:t>
            </a:r>
            <a:r>
              <a:rPr lang="en-US" sz="2200" dirty="0">
                <a:solidFill>
                  <a:schemeClr val="bg1"/>
                </a:solidFill>
                <a:latin typeface="Segoe Light" charset="0"/>
                <a:ea typeface="Segoe UI" pitchFamily="34" charset="0"/>
                <a:cs typeface="Segoe UI" pitchFamily="34" charset="0"/>
              </a:rPr>
              <a:t> </a:t>
            </a:r>
            <a:r>
              <a:rPr lang="ru-RU" sz="2200" dirty="0">
                <a:solidFill>
                  <a:schemeClr val="bg1"/>
                </a:solidFill>
                <a:latin typeface="Segoe Light" charset="0"/>
                <a:ea typeface="Segoe UI" pitchFamily="34" charset="0"/>
                <a:cs typeface="Segoe UI" pitchFamily="34" charset="0"/>
              </a:rPr>
              <a:t>не загрузятся по какой-либо причине, то остальная информация тоже не обновится.</a:t>
            </a:r>
          </a:p>
        </p:txBody>
      </p:sp>
    </p:spTree>
    <p:extLst>
      <p:ext uri="{BB962C8B-B14F-4D97-AF65-F5344CB8AC3E}">
        <p14:creationId xmlns:p14="http://schemas.microsoft.com/office/powerpoint/2010/main" val="11435831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en-US" sz="4000" dirty="0" smtClean="0">
                <a:solidFill>
                  <a:schemeClr val="bg1"/>
                </a:solidFill>
                <a:latin typeface="Segoe Light"/>
                <a:cs typeface="Segoe Light"/>
              </a:rPr>
              <a:t>raw notifications</a:t>
            </a:r>
            <a:endParaRPr lang="en-US" sz="4000" dirty="0">
              <a:solidFill>
                <a:schemeClr val="bg1"/>
              </a:solidFill>
              <a:latin typeface="Segoe Light"/>
              <a:cs typeface="Segoe Light"/>
            </a:endParaRPr>
          </a:p>
        </p:txBody>
      </p:sp>
      <p:sp>
        <p:nvSpPr>
          <p:cNvPr id="3" name="Title 1"/>
          <p:cNvSpPr txBox="1">
            <a:spLocks/>
          </p:cNvSpPr>
          <p:nvPr/>
        </p:nvSpPr>
        <p:spPr>
          <a:xfrm>
            <a:off x="457200" y="1600200"/>
            <a:ext cx="8231187" cy="3657600"/>
          </a:xfrm>
          <a:prstGeom prst="rect">
            <a:avLst/>
          </a:prstGeom>
        </p:spPr>
        <p:txBody>
          <a:bodyPr vert="horz" lIns="91440" tIns="45720" rIns="91440" bIns="45720" rtlCol="0" anchor="t">
            <a:noAutofit/>
          </a:bodyPr>
          <a:lstStyle/>
          <a:p>
            <a:r>
              <a:rPr lang="ru-RU" sz="2400" dirty="0" err="1">
                <a:solidFill>
                  <a:schemeClr val="bg1"/>
                </a:solidFill>
                <a:latin typeface="Segoe Light" charset="0"/>
              </a:rPr>
              <a:t>Raw</a:t>
            </a:r>
            <a:r>
              <a:rPr lang="ru-RU" sz="2400" dirty="0">
                <a:solidFill>
                  <a:schemeClr val="bg1"/>
                </a:solidFill>
                <a:latin typeface="Segoe Light" charset="0"/>
              </a:rPr>
              <a:t> </a:t>
            </a:r>
            <a:r>
              <a:rPr lang="ru-RU" sz="2400" dirty="0" err="1">
                <a:solidFill>
                  <a:schemeClr val="bg1"/>
                </a:solidFill>
                <a:latin typeface="Segoe Light" charset="0"/>
              </a:rPr>
              <a:t>Notifications</a:t>
            </a:r>
            <a:r>
              <a:rPr lang="ru-RU" sz="2400" dirty="0">
                <a:solidFill>
                  <a:schemeClr val="bg1"/>
                </a:solidFill>
                <a:latin typeface="Segoe Light" charset="0"/>
              </a:rPr>
              <a:t> - это наиболее гибкий тип уведомлений. Обрабатывать данный тип уведомлений можно по своему усмотрению, используя нужный для приложения алгоритм.</a:t>
            </a:r>
            <a:endParaRPr lang="en-US" sz="2400" dirty="0">
              <a:solidFill>
                <a:schemeClr val="bg1"/>
              </a:solidFill>
              <a:latin typeface="Segoe Light" charset="0"/>
            </a:endParaRPr>
          </a:p>
          <a:p>
            <a:r>
              <a:rPr lang="ru-RU" sz="2400" dirty="0">
                <a:solidFill>
                  <a:schemeClr val="bg1"/>
                </a:solidFill>
                <a:latin typeface="Segoe Light" charset="0"/>
              </a:rPr>
              <a:t> </a:t>
            </a:r>
            <a:endParaRPr lang="en-US" sz="2400" dirty="0">
              <a:solidFill>
                <a:schemeClr val="bg1"/>
              </a:solidFill>
              <a:latin typeface="Segoe Light" charset="0"/>
            </a:endParaRPr>
          </a:p>
          <a:p>
            <a:r>
              <a:rPr lang="ru-RU" sz="2400" dirty="0">
                <a:solidFill>
                  <a:schemeClr val="bg1"/>
                </a:solidFill>
                <a:latin typeface="Segoe Light" charset="0"/>
              </a:rPr>
              <a:t>Если в случае с </a:t>
            </a:r>
            <a:r>
              <a:rPr lang="ru-RU" sz="2400" dirty="0" err="1">
                <a:solidFill>
                  <a:schemeClr val="bg1"/>
                </a:solidFill>
                <a:latin typeface="Segoe Light" charset="0"/>
              </a:rPr>
              <a:t>Toast</a:t>
            </a:r>
            <a:r>
              <a:rPr lang="ru-RU" sz="2400" dirty="0">
                <a:solidFill>
                  <a:schemeClr val="bg1"/>
                </a:solidFill>
                <a:latin typeface="Segoe Light" charset="0"/>
              </a:rPr>
              <a:t> </a:t>
            </a:r>
            <a:r>
              <a:rPr lang="ru-RU" sz="2400" dirty="0" err="1">
                <a:solidFill>
                  <a:schemeClr val="bg1"/>
                </a:solidFill>
                <a:latin typeface="Segoe Light" charset="0"/>
              </a:rPr>
              <a:t>Notifications</a:t>
            </a:r>
            <a:r>
              <a:rPr lang="ru-RU" sz="2400" dirty="0">
                <a:solidFill>
                  <a:schemeClr val="bg1"/>
                </a:solidFill>
                <a:latin typeface="Segoe Light" charset="0"/>
              </a:rPr>
              <a:t> и </a:t>
            </a:r>
            <a:r>
              <a:rPr lang="ru-RU" sz="2400" dirty="0" err="1">
                <a:solidFill>
                  <a:schemeClr val="bg1"/>
                </a:solidFill>
                <a:latin typeface="Segoe Light" charset="0"/>
              </a:rPr>
              <a:t>Tile</a:t>
            </a:r>
            <a:r>
              <a:rPr lang="ru-RU" sz="2400" dirty="0">
                <a:solidFill>
                  <a:schemeClr val="bg1"/>
                </a:solidFill>
                <a:latin typeface="Segoe Light" charset="0"/>
              </a:rPr>
              <a:t> </a:t>
            </a:r>
            <a:r>
              <a:rPr lang="ru-RU" sz="2400" dirty="0" err="1">
                <a:solidFill>
                  <a:schemeClr val="bg1"/>
                </a:solidFill>
                <a:latin typeface="Segoe Light" charset="0"/>
              </a:rPr>
              <a:t>Notifications</a:t>
            </a:r>
            <a:r>
              <a:rPr lang="ru-RU" sz="2400" dirty="0">
                <a:solidFill>
                  <a:schemeClr val="bg1"/>
                </a:solidFill>
                <a:latin typeface="Segoe Light" charset="0"/>
              </a:rPr>
              <a:t> мы должны соблюдать определенный формат и тип передаваемых данных (для </a:t>
            </a:r>
            <a:r>
              <a:rPr lang="ru-RU" sz="2400" dirty="0" err="1">
                <a:solidFill>
                  <a:schemeClr val="bg1"/>
                </a:solidFill>
                <a:latin typeface="Segoe Light" charset="0"/>
              </a:rPr>
              <a:t>Toast</a:t>
            </a:r>
            <a:r>
              <a:rPr lang="ru-RU" sz="2400" dirty="0">
                <a:solidFill>
                  <a:schemeClr val="bg1"/>
                </a:solidFill>
                <a:latin typeface="Segoe Light" charset="0"/>
              </a:rPr>
              <a:t> - строка, для </a:t>
            </a:r>
            <a:r>
              <a:rPr lang="ru-RU" sz="2400" dirty="0" err="1">
                <a:solidFill>
                  <a:schemeClr val="bg1"/>
                </a:solidFill>
                <a:latin typeface="Segoe Light" charset="0"/>
              </a:rPr>
              <a:t>Tile</a:t>
            </a:r>
            <a:r>
              <a:rPr lang="ru-RU" sz="2400" dirty="0">
                <a:solidFill>
                  <a:schemeClr val="bg1"/>
                </a:solidFill>
                <a:latin typeface="Segoe Light" charset="0"/>
              </a:rPr>
              <a:t> - адрес до изображения)</a:t>
            </a:r>
            <a:r>
              <a:rPr lang="en-US" sz="2400" dirty="0">
                <a:solidFill>
                  <a:schemeClr val="bg1"/>
                </a:solidFill>
                <a:latin typeface="Segoe Light" charset="0"/>
              </a:rPr>
              <a:t>,</a:t>
            </a:r>
            <a:r>
              <a:rPr lang="ru-RU" sz="2400" dirty="0">
                <a:solidFill>
                  <a:schemeClr val="bg1"/>
                </a:solidFill>
                <a:latin typeface="Segoe Light" charset="0"/>
              </a:rPr>
              <a:t> то в случае с </a:t>
            </a:r>
            <a:r>
              <a:rPr lang="ru-RU" sz="2400" dirty="0" err="1">
                <a:solidFill>
                  <a:schemeClr val="bg1"/>
                </a:solidFill>
                <a:latin typeface="Segoe Light" charset="0"/>
              </a:rPr>
              <a:t>Raw</a:t>
            </a:r>
            <a:r>
              <a:rPr lang="ru-RU" sz="2400" dirty="0">
                <a:solidFill>
                  <a:schemeClr val="bg1"/>
                </a:solidFill>
                <a:latin typeface="Segoe Light" charset="0"/>
              </a:rPr>
              <a:t> </a:t>
            </a:r>
            <a:r>
              <a:rPr lang="ru-RU" sz="2400" dirty="0" err="1">
                <a:solidFill>
                  <a:schemeClr val="bg1"/>
                </a:solidFill>
                <a:latin typeface="Segoe Light" charset="0"/>
              </a:rPr>
              <a:t>Notifications</a:t>
            </a:r>
            <a:r>
              <a:rPr lang="ru-RU" sz="2400" dirty="0">
                <a:solidFill>
                  <a:schemeClr val="bg1"/>
                </a:solidFill>
                <a:latin typeface="Segoe Light" charset="0"/>
              </a:rPr>
              <a:t> мы можем передавать абсолютно любые данные, которые нам необходимы.</a:t>
            </a:r>
            <a:endParaRPr lang="en-US" sz="2400" dirty="0">
              <a:solidFill>
                <a:schemeClr val="bg1"/>
              </a:solidFill>
              <a:latin typeface="Segoe Light" charset="0"/>
            </a:endParaRPr>
          </a:p>
          <a:p>
            <a:endParaRPr lang="en-US" sz="2400" i="1" dirty="0">
              <a:solidFill>
                <a:schemeClr val="bg1"/>
              </a:solidFill>
              <a:latin typeface="Segoe Light" charset="0"/>
              <a:ea typeface="Segoe UI" pitchFamily="34" charset="0"/>
              <a:cs typeface="Segoe UI" pitchFamily="34" charset="0"/>
            </a:endParaRPr>
          </a:p>
          <a:p>
            <a:r>
              <a:rPr lang="ru-RU" sz="2400" i="1" dirty="0" smtClean="0">
                <a:solidFill>
                  <a:schemeClr val="bg1"/>
                </a:solidFill>
                <a:latin typeface="Segoe Light" charset="0"/>
                <a:ea typeface="Segoe UI" pitchFamily="34" charset="0"/>
                <a:cs typeface="Segoe UI" pitchFamily="34" charset="0"/>
              </a:rPr>
              <a:t>Объект</a:t>
            </a:r>
            <a:r>
              <a:rPr lang="ru-RU" sz="2400" i="1" dirty="0">
                <a:solidFill>
                  <a:schemeClr val="bg1"/>
                </a:solidFill>
                <a:latin typeface="Segoe Light" charset="0"/>
                <a:ea typeface="Segoe UI" pitchFamily="34" charset="0"/>
                <a:cs typeface="Segoe UI" pitchFamily="34" charset="0"/>
              </a:rPr>
              <a:t>:   </a:t>
            </a:r>
            <a:r>
              <a:rPr lang="en-US" sz="2400" dirty="0" err="1">
                <a:solidFill>
                  <a:schemeClr val="bg1"/>
                </a:solidFill>
                <a:latin typeface="Segoe Light" charset="0"/>
                <a:ea typeface="Segoe UI" pitchFamily="34" charset="0"/>
                <a:cs typeface="Segoe UI" pitchFamily="34" charset="0"/>
              </a:rPr>
              <a:t>HttpNotificationChannel</a:t>
            </a:r>
            <a:endParaRPr lang="ru-RU" sz="2400" i="1" dirty="0">
              <a:solidFill>
                <a:schemeClr val="bg1"/>
              </a:solidFill>
              <a:latin typeface="Segoe Light" charset="0"/>
              <a:ea typeface="Segoe UI" pitchFamily="34" charset="0"/>
              <a:cs typeface="Segoe UI" pitchFamily="34" charset="0"/>
            </a:endParaRPr>
          </a:p>
          <a:p>
            <a:r>
              <a:rPr lang="ru-RU" sz="2400" i="1" dirty="0">
                <a:solidFill>
                  <a:schemeClr val="bg1"/>
                </a:solidFill>
                <a:latin typeface="Segoe Light" charset="0"/>
                <a:ea typeface="Segoe UI" pitchFamily="34" charset="0"/>
                <a:cs typeface="Segoe UI" pitchFamily="34" charset="0"/>
              </a:rPr>
              <a:t>Событие: </a:t>
            </a:r>
            <a:r>
              <a:rPr lang="en-US" sz="2400" dirty="0" err="1">
                <a:solidFill>
                  <a:schemeClr val="bg1"/>
                </a:solidFill>
                <a:latin typeface="Segoe Light" charset="0"/>
                <a:ea typeface="Segoe UI" pitchFamily="34" charset="0"/>
                <a:cs typeface="Segoe UI" pitchFamily="34" charset="0"/>
              </a:rPr>
              <a:t>HttpNotificationReceived</a:t>
            </a: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2366702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примеры приложений</a:t>
            </a:r>
            <a:endParaRPr lang="en-US" sz="4000" dirty="0">
              <a:solidFill>
                <a:schemeClr val="bg1"/>
              </a:solidFill>
              <a:latin typeface="Segoe Light"/>
              <a:cs typeface="Segoe Light"/>
            </a:endParaRPr>
          </a:p>
        </p:txBody>
      </p:sp>
      <p:sp>
        <p:nvSpPr>
          <p:cNvPr id="3" name="Title 1"/>
          <p:cNvSpPr txBox="1">
            <a:spLocks/>
          </p:cNvSpPr>
          <p:nvPr/>
        </p:nvSpPr>
        <p:spPr>
          <a:xfrm>
            <a:off x="457200" y="1600200"/>
            <a:ext cx="8231187" cy="3657600"/>
          </a:xfrm>
          <a:prstGeom prst="rect">
            <a:avLst/>
          </a:prstGeom>
        </p:spPr>
        <p:txBody>
          <a:bodyPr vert="horz" lIns="91440" tIns="45720" rIns="91440" bIns="45720" rtlCol="0" anchor="t">
            <a:noAutofit/>
          </a:bodyPr>
          <a:lstStyle/>
          <a:p>
            <a:endParaRPr lang="en-US" sz="2400" dirty="0">
              <a:solidFill>
                <a:schemeClr val="bg1"/>
              </a:solidFill>
              <a:latin typeface="Segoe Light" charset="0"/>
              <a:ea typeface="Segoe UI" pitchFamily="34" charset="0"/>
              <a:cs typeface="Segoe UI"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 r="1666" b="1666"/>
          <a:stretch/>
        </p:blipFill>
        <p:spPr bwMode="auto">
          <a:xfrm>
            <a:off x="543642" y="181777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42" y="181777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7" name="Group 9"/>
          <p:cNvGrpSpPr/>
          <p:nvPr/>
        </p:nvGrpSpPr>
        <p:grpSpPr>
          <a:xfrm>
            <a:off x="1828799" y="1817770"/>
            <a:ext cx="2232682" cy="1056850"/>
            <a:chOff x="519112" y="1447800"/>
            <a:chExt cx="2232682" cy="1056850"/>
          </a:xfrm>
        </p:grpSpPr>
        <p:sp>
          <p:nvSpPr>
            <p:cNvPr id="8" name="Rectangle 7"/>
            <p:cNvSpPr/>
            <p:nvPr/>
          </p:nvSpPr>
          <p:spPr bwMode="auto">
            <a:xfrm>
              <a:off x="519112" y="1889097"/>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smtClean="0">
                  <a:solidFill>
                    <a:schemeClr val="bg1"/>
                  </a:solidFill>
                  <a:latin typeface="Segoe Light" charset="0"/>
                </a:rPr>
                <a:t>Weather </a:t>
              </a:r>
              <a:r>
                <a:rPr lang="en-US" sz="2000" dirty="0">
                  <a:solidFill>
                    <a:schemeClr val="bg1"/>
                  </a:solidFill>
                  <a:latin typeface="Segoe Light" charset="0"/>
                </a:rPr>
                <a:t>Tile</a:t>
              </a:r>
            </a:p>
            <a:p>
              <a:pPr marL="341313" indent="-341313">
                <a:lnSpc>
                  <a:spcPct val="90000"/>
                </a:lnSpc>
                <a:spcBef>
                  <a:spcPct val="20000"/>
                </a:spcBef>
                <a:buSzPct val="90000"/>
                <a:buBlip>
                  <a:blip r:embed="rId4"/>
                </a:buBlip>
              </a:pPr>
              <a:r>
                <a:rPr lang="en-US" sz="2000" dirty="0">
                  <a:solidFill>
                    <a:schemeClr val="bg1"/>
                  </a:solidFill>
                  <a:latin typeface="Segoe Light" charset="0"/>
                </a:rPr>
                <a:t>Warning Toast</a:t>
              </a:r>
            </a:p>
          </p:txBody>
        </p:sp>
        <p:sp>
          <p:nvSpPr>
            <p:cNvPr id="9" name="Rectangle 32"/>
            <p:cNvSpPr/>
            <p:nvPr/>
          </p:nvSpPr>
          <p:spPr bwMode="auto">
            <a:xfrm>
              <a:off x="519113"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solidFill>
                    <a:schemeClr val="bg1"/>
                  </a:solidFill>
                  <a:latin typeface="Segoe Light" charset="0"/>
                  <a:cs typeface="Arial" charset="0"/>
                </a:rPr>
                <a:t>Weather </a:t>
              </a:r>
              <a:r>
                <a:rPr lang="en-US" sz="2400" b="1" dirty="0" smtClean="0">
                  <a:ln w="3175">
                    <a:noFill/>
                  </a:ln>
                  <a:solidFill>
                    <a:schemeClr val="bg1"/>
                  </a:solidFill>
                  <a:latin typeface="Segoe Light" charset="0"/>
                  <a:cs typeface="Arial" charset="0"/>
                </a:rPr>
                <a:t>Apps</a:t>
              </a:r>
              <a:endParaRPr lang="en-US" sz="2400" b="1" dirty="0">
                <a:ln w="3175">
                  <a:noFill/>
                </a:ln>
                <a:solidFill>
                  <a:schemeClr val="bg1"/>
                </a:solidFill>
                <a:latin typeface="Segoe Light" charset="0"/>
                <a:cs typeface="Arial" charset="0"/>
              </a:endParaRPr>
            </a:p>
          </p:txBody>
        </p:sp>
      </p:gr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43642" y="181777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1" name="Group 8"/>
          <p:cNvGrpSpPr/>
          <p:nvPr/>
        </p:nvGrpSpPr>
        <p:grpSpPr>
          <a:xfrm>
            <a:off x="1828799" y="3209991"/>
            <a:ext cx="2232682" cy="1056850"/>
            <a:chOff x="8483269" y="1447800"/>
            <a:chExt cx="2232682" cy="1056850"/>
          </a:xfrm>
        </p:grpSpPr>
        <p:sp>
          <p:nvSpPr>
            <p:cNvPr id="12" name="Rectangle 46"/>
            <p:cNvSpPr/>
            <p:nvPr/>
          </p:nvSpPr>
          <p:spPr bwMode="auto">
            <a:xfrm>
              <a:off x="8483269" y="1889097"/>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a:solidFill>
                    <a:schemeClr val="bg1"/>
                  </a:solidFill>
                  <a:latin typeface="Segoe Light" charset="0"/>
                </a:rPr>
                <a:t>Turn Tile</a:t>
              </a:r>
            </a:p>
            <a:p>
              <a:pPr marL="341313" indent="-341313">
                <a:lnSpc>
                  <a:spcPct val="90000"/>
                </a:lnSpc>
                <a:spcBef>
                  <a:spcPct val="20000"/>
                </a:spcBef>
                <a:buSzPct val="90000"/>
                <a:buBlip>
                  <a:blip r:embed="rId4"/>
                </a:buBlip>
              </a:pPr>
              <a:r>
                <a:rPr lang="en-US" sz="2000" dirty="0">
                  <a:solidFill>
                    <a:schemeClr val="bg1"/>
                  </a:solidFill>
                  <a:latin typeface="Segoe Light" charset="0"/>
                </a:rPr>
                <a:t>Move Toast</a:t>
              </a:r>
            </a:p>
          </p:txBody>
        </p:sp>
        <p:sp>
          <p:nvSpPr>
            <p:cNvPr id="13" name="Rectangle 47"/>
            <p:cNvSpPr/>
            <p:nvPr/>
          </p:nvSpPr>
          <p:spPr bwMode="auto">
            <a:xfrm>
              <a:off x="8483270"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solidFill>
                    <a:schemeClr val="bg1"/>
                  </a:solidFill>
                  <a:latin typeface="Segoe Light" charset="0"/>
                  <a:cs typeface="Arial" charset="0"/>
                </a:rPr>
                <a:t>Chess by Post</a:t>
              </a:r>
            </a:p>
          </p:txBody>
        </p:sp>
      </p:grpSp>
      <p:pic>
        <p:nvPicPr>
          <p:cNvPr id="14"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 t="-1" r="1358" b="1358"/>
          <a:stretch/>
        </p:blipFill>
        <p:spPr bwMode="auto">
          <a:xfrm>
            <a:off x="543642" y="3209991"/>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5" name="Group 12"/>
          <p:cNvGrpSpPr/>
          <p:nvPr/>
        </p:nvGrpSpPr>
        <p:grpSpPr>
          <a:xfrm>
            <a:off x="1828799" y="4606690"/>
            <a:ext cx="2232682" cy="1056850"/>
            <a:chOff x="4388940" y="4177352"/>
            <a:chExt cx="2232682" cy="1056850"/>
          </a:xfrm>
        </p:grpSpPr>
        <p:sp>
          <p:nvSpPr>
            <p:cNvPr id="16" name="Rectangle 50"/>
            <p:cNvSpPr/>
            <p:nvPr/>
          </p:nvSpPr>
          <p:spPr bwMode="auto">
            <a:xfrm>
              <a:off x="4388940" y="4618649"/>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a:solidFill>
                    <a:schemeClr val="bg1"/>
                  </a:solidFill>
                  <a:latin typeface="Segoe Light" charset="0"/>
                </a:rPr>
                <a:t>Unread Tile</a:t>
              </a:r>
            </a:p>
            <a:p>
              <a:pPr marL="341313" indent="-341313">
                <a:lnSpc>
                  <a:spcPct val="90000"/>
                </a:lnSpc>
                <a:spcBef>
                  <a:spcPct val="20000"/>
                </a:spcBef>
                <a:buSzPct val="90000"/>
                <a:buBlip>
                  <a:blip r:embed="rId4"/>
                </a:buBlip>
              </a:pPr>
              <a:r>
                <a:rPr lang="en-US" sz="2000" dirty="0">
                  <a:solidFill>
                    <a:schemeClr val="bg1"/>
                  </a:solidFill>
                  <a:latin typeface="Segoe Light" charset="0"/>
                </a:rPr>
                <a:t>Direct Toast</a:t>
              </a:r>
            </a:p>
          </p:txBody>
        </p:sp>
        <p:sp>
          <p:nvSpPr>
            <p:cNvPr id="17" name="Rectangle 51"/>
            <p:cNvSpPr/>
            <p:nvPr/>
          </p:nvSpPr>
          <p:spPr bwMode="auto">
            <a:xfrm>
              <a:off x="4388941" y="4177352"/>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err="1">
                  <a:ln w="3175">
                    <a:noFill/>
                  </a:ln>
                  <a:solidFill>
                    <a:schemeClr val="bg1"/>
                  </a:solidFill>
                  <a:latin typeface="Segoe Light" charset="0"/>
                  <a:cs typeface="Arial" charset="0"/>
                </a:rPr>
                <a:t>Beezz</a:t>
              </a:r>
              <a:endParaRPr lang="en-US" sz="2400" b="1" dirty="0">
                <a:ln w="3175">
                  <a:noFill/>
                </a:ln>
                <a:solidFill>
                  <a:schemeClr val="bg1"/>
                </a:solidFill>
                <a:latin typeface="Segoe Light" charset="0"/>
                <a:cs typeface="Arial" charset="0"/>
              </a:endParaRPr>
            </a:p>
          </p:txBody>
        </p:sp>
      </p:grpSp>
      <p:pic>
        <p:nvPicPr>
          <p:cNvPr id="18"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679" t="678" r="679" b="678"/>
          <a:stretch/>
        </p:blipFill>
        <p:spPr bwMode="auto">
          <a:xfrm>
            <a:off x="543642" y="460669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9" name="Group 6"/>
          <p:cNvGrpSpPr/>
          <p:nvPr/>
        </p:nvGrpSpPr>
        <p:grpSpPr>
          <a:xfrm>
            <a:off x="5700996" y="1817770"/>
            <a:ext cx="2232682" cy="718296"/>
            <a:chOff x="4388940" y="1447800"/>
            <a:chExt cx="2232682" cy="718296"/>
          </a:xfrm>
        </p:grpSpPr>
        <p:sp>
          <p:nvSpPr>
            <p:cNvPr id="20" name="Rectangle 41"/>
            <p:cNvSpPr/>
            <p:nvPr/>
          </p:nvSpPr>
          <p:spPr bwMode="auto">
            <a:xfrm>
              <a:off x="4388940" y="1889097"/>
              <a:ext cx="2232681" cy="276999"/>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smtClean="0">
                  <a:solidFill>
                    <a:schemeClr val="bg1"/>
                  </a:solidFill>
                  <a:latin typeface="Segoe Light" charset="0"/>
                </a:rPr>
                <a:t>Toasts</a:t>
              </a:r>
              <a:endParaRPr lang="en-US" sz="2000" dirty="0">
                <a:solidFill>
                  <a:schemeClr val="bg1"/>
                </a:solidFill>
                <a:latin typeface="Segoe Light" charset="0"/>
              </a:endParaRPr>
            </a:p>
          </p:txBody>
        </p:sp>
        <p:sp>
          <p:nvSpPr>
            <p:cNvPr id="21" name="Rectangle 44"/>
            <p:cNvSpPr/>
            <p:nvPr/>
          </p:nvSpPr>
          <p:spPr bwMode="auto">
            <a:xfrm>
              <a:off x="4388941"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smtClean="0">
                  <a:ln w="3175">
                    <a:noFill/>
                  </a:ln>
                  <a:solidFill>
                    <a:schemeClr val="bg1"/>
                  </a:solidFill>
                  <a:latin typeface="Segoe Light" charset="0"/>
                  <a:cs typeface="Arial" charset="0"/>
                </a:rPr>
                <a:t>Football.ua</a:t>
              </a:r>
              <a:endParaRPr lang="en-US" sz="2400" b="1" dirty="0">
                <a:ln w="3175">
                  <a:noFill/>
                </a:ln>
                <a:solidFill>
                  <a:schemeClr val="bg1"/>
                </a:solidFill>
                <a:latin typeface="Segoe Light" charset="0"/>
                <a:cs typeface="Arial" charset="0"/>
              </a:endParaRPr>
            </a:p>
          </p:txBody>
        </p:sp>
      </p:grpSp>
      <p:pic>
        <p:nvPicPr>
          <p:cNvPr id="22"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679" t="679" r="679" b="679"/>
          <a:stretch/>
        </p:blipFill>
        <p:spPr bwMode="auto">
          <a:xfrm>
            <a:off x="4420198" y="181777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23" name="Group 13"/>
          <p:cNvGrpSpPr/>
          <p:nvPr/>
        </p:nvGrpSpPr>
        <p:grpSpPr>
          <a:xfrm>
            <a:off x="5700996" y="4606690"/>
            <a:ext cx="2729244" cy="718296"/>
            <a:chOff x="8483269" y="4177352"/>
            <a:chExt cx="2729244" cy="718296"/>
          </a:xfrm>
        </p:grpSpPr>
        <p:sp>
          <p:nvSpPr>
            <p:cNvPr id="24" name="Rectangle 52"/>
            <p:cNvSpPr/>
            <p:nvPr/>
          </p:nvSpPr>
          <p:spPr bwMode="auto">
            <a:xfrm>
              <a:off x="8483269" y="4618649"/>
              <a:ext cx="2232681" cy="276999"/>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a:solidFill>
                    <a:schemeClr val="bg1"/>
                  </a:solidFill>
                  <a:latin typeface="Segoe Light" charset="0"/>
                </a:rPr>
                <a:t>Traffic Tile</a:t>
              </a:r>
            </a:p>
          </p:txBody>
        </p:sp>
        <p:sp>
          <p:nvSpPr>
            <p:cNvPr id="25" name="Rectangle 53"/>
            <p:cNvSpPr/>
            <p:nvPr/>
          </p:nvSpPr>
          <p:spPr bwMode="auto">
            <a:xfrm>
              <a:off x="8483270" y="4177352"/>
              <a:ext cx="2729243"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solidFill>
                    <a:schemeClr val="bg1"/>
                  </a:solidFill>
                  <a:latin typeface="Segoe Light" charset="0"/>
                  <a:cs typeface="Arial" charset="0"/>
                </a:rPr>
                <a:t>Seattle Traffic Map</a:t>
              </a:r>
            </a:p>
          </p:txBody>
        </p:sp>
      </p:grpSp>
      <p:pic>
        <p:nvPicPr>
          <p:cNvPr id="2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0198" y="460669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27" name="Group 11"/>
          <p:cNvGrpSpPr/>
          <p:nvPr/>
        </p:nvGrpSpPr>
        <p:grpSpPr>
          <a:xfrm>
            <a:off x="5700996" y="3209991"/>
            <a:ext cx="2232682" cy="1056850"/>
            <a:chOff x="519112" y="4177352"/>
            <a:chExt cx="2232682" cy="1056850"/>
          </a:xfrm>
        </p:grpSpPr>
        <p:sp>
          <p:nvSpPr>
            <p:cNvPr id="28" name="Rectangle 48"/>
            <p:cNvSpPr/>
            <p:nvPr/>
          </p:nvSpPr>
          <p:spPr bwMode="auto">
            <a:xfrm>
              <a:off x="519112" y="4618649"/>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4"/>
                </a:buBlip>
              </a:pPr>
              <a:r>
                <a:rPr lang="en-US" sz="2000" dirty="0">
                  <a:solidFill>
                    <a:schemeClr val="bg1"/>
                  </a:solidFill>
                  <a:latin typeface="Segoe Light" charset="0"/>
                </a:rPr>
                <a:t>Turn Tile</a:t>
              </a:r>
            </a:p>
            <a:p>
              <a:pPr marL="341313" indent="-341313">
                <a:lnSpc>
                  <a:spcPct val="90000"/>
                </a:lnSpc>
                <a:spcBef>
                  <a:spcPct val="20000"/>
                </a:spcBef>
                <a:buSzPct val="90000"/>
                <a:buBlip>
                  <a:blip r:embed="rId4"/>
                </a:buBlip>
              </a:pPr>
              <a:r>
                <a:rPr lang="en-US" sz="2000" dirty="0">
                  <a:solidFill>
                    <a:schemeClr val="bg1"/>
                  </a:solidFill>
                  <a:latin typeface="Segoe Light" charset="0"/>
                </a:rPr>
                <a:t>Move Toast</a:t>
              </a:r>
            </a:p>
          </p:txBody>
        </p:sp>
        <p:sp>
          <p:nvSpPr>
            <p:cNvPr id="29" name="Rectangle 49"/>
            <p:cNvSpPr/>
            <p:nvPr/>
          </p:nvSpPr>
          <p:spPr bwMode="auto">
            <a:xfrm>
              <a:off x="519113" y="4177352"/>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err="1">
                  <a:ln w="3175">
                    <a:noFill/>
                  </a:ln>
                  <a:solidFill>
                    <a:schemeClr val="bg1"/>
                  </a:solidFill>
                  <a:latin typeface="Segoe Light" charset="0"/>
                  <a:cs typeface="Arial" charset="0"/>
                </a:rPr>
                <a:t>AlphaJax</a:t>
              </a:r>
              <a:endParaRPr lang="en-US" sz="2400" b="1" dirty="0">
                <a:ln w="3175">
                  <a:noFill/>
                </a:ln>
                <a:solidFill>
                  <a:schemeClr val="bg1"/>
                </a:solidFill>
                <a:latin typeface="Segoe Light" charset="0"/>
                <a:cs typeface="Arial" charset="0"/>
              </a:endParaRPr>
            </a:p>
          </p:txBody>
        </p:sp>
      </p:grpSp>
      <p:pic>
        <p:nvPicPr>
          <p:cNvPr id="30" name="Picture 6"/>
          <p:cNvPicPr>
            <a:picLocks noChangeAspect="1" noChangeArrowheads="1"/>
          </p:cNvPicPr>
          <p:nvPr/>
        </p:nvPicPr>
        <p:blipFill rotWithShape="1">
          <a:blip r:embed="rId10">
            <a:extLst>
              <a:ext uri="{28A0092B-C50C-407E-A947-70E740481C1C}">
                <a14:useLocalDpi xmlns:a14="http://schemas.microsoft.com/office/drawing/2010/main" val="0"/>
              </a:ext>
            </a:extLst>
          </a:blip>
          <a:srcRect b="833"/>
          <a:stretch/>
        </p:blipFill>
        <p:spPr bwMode="auto">
          <a:xfrm>
            <a:off x="4420198" y="3209991"/>
            <a:ext cx="1099992"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3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0198" y="1817770"/>
            <a:ext cx="1097280"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3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25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2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tango</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838200"/>
          </a:xfrm>
          <a:prstGeom prst="rect">
            <a:avLst/>
          </a:prstGeom>
        </p:spPr>
        <p:txBody>
          <a:bodyPr vert="horz" lIns="91440" tIns="45720" rIns="91440" bIns="45720" rtlCol="0" anchor="t">
            <a:noAutofit/>
          </a:bodyPr>
          <a:lstStyle/>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процессор от </a:t>
            </a:r>
            <a:r>
              <a:rPr lang="en-US" sz="2400" dirty="0" smtClean="0">
                <a:solidFill>
                  <a:schemeClr val="bg1"/>
                </a:solidFill>
                <a:latin typeface="Segoe Light" charset="0"/>
                <a:ea typeface="Segoe UI" pitchFamily="34" charset="0"/>
                <a:cs typeface="Segoe UI" pitchFamily="34" charset="0"/>
              </a:rPr>
              <a:t>1</a:t>
            </a:r>
            <a:r>
              <a:rPr lang="ru-RU" sz="2400" dirty="0" smtClean="0">
                <a:solidFill>
                  <a:schemeClr val="bg1"/>
                </a:solidFill>
                <a:latin typeface="Segoe Light" charset="0"/>
                <a:ea typeface="Segoe UI" pitchFamily="34" charset="0"/>
                <a:cs typeface="Segoe UI" pitchFamily="34" charset="0"/>
              </a:rPr>
              <a:t>ГГц</a:t>
            </a: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256 MB RAM</a:t>
            </a: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о</a:t>
            </a:r>
            <a:r>
              <a:rPr lang="ru-RU" sz="2400" dirty="0" smtClean="0">
                <a:solidFill>
                  <a:schemeClr val="bg1"/>
                </a:solidFill>
                <a:latin typeface="Segoe Light" charset="0"/>
                <a:ea typeface="Segoe UI" pitchFamily="34" charset="0"/>
                <a:cs typeface="Segoe UI" pitchFamily="34" charset="0"/>
              </a:rPr>
              <a:t>граничения на видео</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о</a:t>
            </a:r>
            <a:r>
              <a:rPr lang="ru-RU" sz="2400" dirty="0" smtClean="0">
                <a:solidFill>
                  <a:schemeClr val="bg1"/>
                </a:solidFill>
                <a:latin typeface="Segoe Light" charset="0"/>
                <a:ea typeface="Segoe UI" pitchFamily="34" charset="0"/>
                <a:cs typeface="Segoe UI" pitchFamily="34" charset="0"/>
              </a:rPr>
              <a:t>граничения на стриминг аудио</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к</a:t>
            </a:r>
            <a:r>
              <a:rPr lang="ru-RU" sz="2400" dirty="0" smtClean="0">
                <a:solidFill>
                  <a:schemeClr val="bg1"/>
                </a:solidFill>
                <a:latin typeface="Segoe Light" charset="0"/>
                <a:ea typeface="Segoe UI" pitchFamily="34" charset="0"/>
                <a:cs typeface="Segoe UI" pitchFamily="34" charset="0"/>
              </a:rPr>
              <a:t>амера от 3МП</a:t>
            </a:r>
          </a:p>
          <a:p>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
        <p:nvSpPr>
          <p:cNvPr id="5" name="Title 1"/>
          <p:cNvSpPr txBox="1">
            <a:spLocks/>
          </p:cNvSpPr>
          <p:nvPr/>
        </p:nvSpPr>
        <p:spPr>
          <a:xfrm>
            <a:off x="457200" y="3829050"/>
            <a:ext cx="8231187" cy="2133600"/>
          </a:xfrm>
          <a:prstGeom prst="rect">
            <a:avLst/>
          </a:prstGeom>
        </p:spPr>
        <p:txBody>
          <a:bodyPr vert="horz" lIns="91440" tIns="45720" rIns="91440" bIns="45720" rtlCol="0" anchor="t">
            <a:noAutofit/>
          </a:bodyPr>
          <a:lstStyle/>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не более </a:t>
            </a:r>
            <a:r>
              <a:rPr lang="en-US" sz="2400" dirty="0" smtClean="0">
                <a:solidFill>
                  <a:schemeClr val="bg1"/>
                </a:solidFill>
                <a:latin typeface="Segoe Light" charset="0"/>
                <a:ea typeface="Segoe UI" pitchFamily="34" charset="0"/>
                <a:cs typeface="Segoe UI" pitchFamily="34" charset="0"/>
              </a:rPr>
              <a:t>9</a:t>
            </a:r>
            <a:r>
              <a:rPr lang="ru-RU" sz="2400" dirty="0" smtClean="0">
                <a:solidFill>
                  <a:schemeClr val="bg1"/>
                </a:solidFill>
                <a:latin typeface="Segoe Light" charset="0"/>
                <a:ea typeface="Segoe UI" pitchFamily="34" charset="0"/>
                <a:cs typeface="Segoe UI" pitchFamily="34" charset="0"/>
              </a:rPr>
              <a:t>0 МБ на приложение</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н</a:t>
            </a:r>
            <a:r>
              <a:rPr lang="ru-RU" sz="2400" dirty="0" smtClean="0">
                <a:solidFill>
                  <a:schemeClr val="bg1"/>
                </a:solidFill>
                <a:latin typeface="Segoe Light" charset="0"/>
                <a:ea typeface="Segoe UI" pitchFamily="34" charset="0"/>
                <a:cs typeface="Segoe UI" pitchFamily="34" charset="0"/>
              </a:rPr>
              <a:t>е работают: </a:t>
            </a:r>
            <a:r>
              <a:rPr lang="en-US" sz="2400" dirty="0" err="1">
                <a:solidFill>
                  <a:schemeClr val="bg1"/>
                </a:solidFill>
                <a:latin typeface="Segoe Light" charset="0"/>
                <a:ea typeface="Segoe UI" pitchFamily="34" charset="0"/>
                <a:cs typeface="Segoe UI" pitchFamily="34" charset="0"/>
              </a:rPr>
              <a:t>PeriodicTask</a:t>
            </a:r>
            <a:r>
              <a:rPr lang="en-US" sz="2400" dirty="0">
                <a:solidFill>
                  <a:schemeClr val="bg1"/>
                </a:solidFill>
                <a:latin typeface="Segoe Light" charset="0"/>
                <a:ea typeface="Segoe UI" pitchFamily="34" charset="0"/>
                <a:cs typeface="Segoe UI" pitchFamily="34" charset="0"/>
              </a:rPr>
              <a:t> </a:t>
            </a:r>
            <a:r>
              <a:rPr lang="ru-RU" sz="2400" dirty="0" smtClean="0">
                <a:solidFill>
                  <a:schemeClr val="bg1"/>
                </a:solidFill>
                <a:latin typeface="Segoe Light" charset="0"/>
                <a:ea typeface="Segoe UI" pitchFamily="34" charset="0"/>
                <a:cs typeface="Segoe UI" pitchFamily="34" charset="0"/>
              </a:rPr>
              <a:t>и </a:t>
            </a:r>
            <a:r>
              <a:rPr lang="en-US" sz="2400" dirty="0" err="1" smtClean="0">
                <a:solidFill>
                  <a:schemeClr val="bg1"/>
                </a:solidFill>
                <a:latin typeface="Segoe Light" charset="0"/>
                <a:ea typeface="Segoe UI" pitchFamily="34" charset="0"/>
                <a:cs typeface="Segoe UI" pitchFamily="34" charset="0"/>
              </a:rPr>
              <a:t>ResourceIntensiveTask</a:t>
            </a:r>
            <a:endParaRPr lang="ru-RU" sz="2400" dirty="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а</a:t>
            </a:r>
            <a:r>
              <a:rPr lang="ru-RU" sz="2400" dirty="0" smtClean="0">
                <a:solidFill>
                  <a:schemeClr val="bg1"/>
                </a:solidFill>
                <a:latin typeface="Segoe Light" charset="0"/>
                <a:ea typeface="Segoe UI" pitchFamily="34" charset="0"/>
                <a:cs typeface="Segoe UI" pitchFamily="34" charset="0"/>
              </a:rPr>
              <a:t> может не стоит утруждать себя ?</a:t>
            </a:r>
            <a:endParaRPr lang="en-US" sz="2400" dirty="0">
              <a:solidFill>
                <a:schemeClr val="bg1"/>
              </a:solidFill>
              <a:latin typeface="Segoe Light" charset="0"/>
              <a:ea typeface="Segoe UI" pitchFamily="34" charset="0"/>
              <a:cs typeface="Segoe UI" pitchFamily="34" charset="0"/>
            </a:endParaRPr>
          </a:p>
          <a:p>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2124249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a:t>
            </a:r>
            <a:r>
              <a:rPr lang="ru-RU" sz="4000" dirty="0" smtClean="0">
                <a:solidFill>
                  <a:schemeClr val="bg1"/>
                </a:solidFill>
                <a:latin typeface="Segoe Light"/>
                <a:cs typeface="Segoe Light"/>
              </a:rPr>
              <a:t>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93" y="1349523"/>
            <a:ext cx="8382000" cy="5127477"/>
          </a:xfrm>
          <a:prstGeom prst="rect">
            <a:avLst/>
          </a:prstGeom>
        </p:spPr>
      </p:pic>
    </p:spTree>
    <p:extLst>
      <p:ext uri="{BB962C8B-B14F-4D97-AF65-F5344CB8AC3E}">
        <p14:creationId xmlns:p14="http://schemas.microsoft.com/office/powerpoint/2010/main" val="2847152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a:t>
            </a:r>
            <a:r>
              <a:rPr lang="ru-RU" sz="4000" dirty="0" smtClean="0">
                <a:solidFill>
                  <a:schemeClr val="bg1"/>
                </a:solidFill>
                <a:latin typeface="Segoe Light"/>
                <a:cs typeface="Segoe Light"/>
              </a:rPr>
              <a:t>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о</a:t>
            </a:r>
            <a:r>
              <a:rPr lang="ru-RU" sz="2400" dirty="0" smtClean="0">
                <a:solidFill>
                  <a:schemeClr val="bg1"/>
                </a:solidFill>
                <a:latin typeface="Segoe Light" charset="0"/>
                <a:ea typeface="Segoe UI" pitchFamily="34" charset="0"/>
                <a:cs typeface="Segoe UI" pitchFamily="34" charset="0"/>
              </a:rPr>
              <a:t>бщее ядро с </a:t>
            </a:r>
            <a:r>
              <a:rPr lang="en-US" sz="2400" dirty="0" smtClean="0">
                <a:solidFill>
                  <a:schemeClr val="bg1"/>
                </a:solidFill>
                <a:latin typeface="Segoe Light" charset="0"/>
                <a:ea typeface="Segoe UI" pitchFamily="34" charset="0"/>
                <a:cs typeface="Segoe UI" pitchFamily="34" charset="0"/>
              </a:rPr>
              <a:t>Windows 8</a:t>
            </a:r>
            <a:endParaRPr lang="en-US" sz="2400" dirty="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поддержка многоядерных процессоров</a:t>
            </a: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поддержка </a:t>
            </a:r>
            <a:r>
              <a:rPr lang="en-US" sz="2400" dirty="0" err="1" smtClean="0">
                <a:solidFill>
                  <a:schemeClr val="bg1"/>
                </a:solidFill>
                <a:latin typeface="Segoe Light" charset="0"/>
                <a:ea typeface="Segoe UI" pitchFamily="34" charset="0"/>
                <a:cs typeface="Segoe UI" pitchFamily="34" charset="0"/>
              </a:rPr>
              <a:t>microSD</a:t>
            </a:r>
            <a:r>
              <a:rPr lang="en-US" sz="2400" dirty="0" smtClean="0">
                <a:solidFill>
                  <a:schemeClr val="bg1"/>
                </a:solidFill>
                <a:latin typeface="Segoe Light" charset="0"/>
                <a:ea typeface="Segoe UI" pitchFamily="34" charset="0"/>
                <a:cs typeface="Segoe UI" pitchFamily="34" charset="0"/>
              </a:rPr>
              <a:t> </a:t>
            </a:r>
            <a:r>
              <a:rPr lang="ru-RU" sz="2400" dirty="0" smtClean="0">
                <a:solidFill>
                  <a:schemeClr val="bg1"/>
                </a:solidFill>
                <a:latin typeface="Segoe Light" charset="0"/>
                <a:ea typeface="Segoe UI" pitchFamily="34" charset="0"/>
                <a:cs typeface="Segoe UI" pitchFamily="34" charset="0"/>
              </a:rPr>
              <a:t>карт</a:t>
            </a: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C++ </a:t>
            </a:r>
            <a:r>
              <a:rPr lang="ru-RU" sz="2400" dirty="0" smtClean="0">
                <a:solidFill>
                  <a:schemeClr val="bg1"/>
                </a:solidFill>
                <a:latin typeface="Segoe Light" charset="0"/>
                <a:ea typeface="Segoe UI" pitchFamily="34" charset="0"/>
                <a:cs typeface="Segoe UI" pitchFamily="34" charset="0"/>
              </a:rPr>
              <a:t>для разработки</a:t>
            </a: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3 разрешения экрана</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новый стартовый экран (+новый размер </a:t>
            </a:r>
            <a:r>
              <a:rPr lang="ru-RU" sz="2400" dirty="0" err="1">
                <a:solidFill>
                  <a:schemeClr val="bg1"/>
                </a:solidFill>
                <a:latin typeface="Segoe Light" charset="0"/>
                <a:ea typeface="Segoe UI" pitchFamily="34" charset="0"/>
                <a:cs typeface="Segoe UI" pitchFamily="34" charset="0"/>
              </a:rPr>
              <a:t>тайла</a:t>
            </a:r>
            <a:r>
              <a:rPr lang="ru-RU" sz="2400" dirty="0">
                <a:solidFill>
                  <a:schemeClr val="bg1"/>
                </a:solidFill>
                <a:latin typeface="Segoe Light" charset="0"/>
                <a:ea typeface="Segoe UI" pitchFamily="34" charset="0"/>
                <a:cs typeface="Segoe UI" pitchFamily="34" charset="0"/>
              </a:rPr>
              <a:t>)</a:t>
            </a: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1245222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a:t>
            </a:r>
            <a:r>
              <a:rPr lang="ru-RU" sz="4000" dirty="0" smtClean="0">
                <a:solidFill>
                  <a:schemeClr val="bg1"/>
                </a:solidFill>
                <a:latin typeface="Segoe Light"/>
                <a:cs typeface="Segoe Light"/>
              </a:rPr>
              <a:t>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IE 10 </a:t>
            </a:r>
            <a:r>
              <a:rPr lang="ru-RU" sz="2400" dirty="0" smtClean="0">
                <a:solidFill>
                  <a:schemeClr val="bg1"/>
                </a:solidFill>
                <a:latin typeface="Segoe Light" charset="0"/>
                <a:ea typeface="Segoe UI" pitchFamily="34" charset="0"/>
                <a:cs typeface="Segoe UI" pitchFamily="34" charset="0"/>
              </a:rPr>
              <a:t>с аппаратным ускорением (ускоренный рендеринг </a:t>
            </a:r>
            <a:r>
              <a:rPr lang="en-US" sz="2400" dirty="0" smtClean="0">
                <a:solidFill>
                  <a:schemeClr val="bg1"/>
                </a:solidFill>
                <a:latin typeface="Segoe Light" charset="0"/>
                <a:ea typeface="Segoe UI" pitchFamily="34" charset="0"/>
                <a:cs typeface="Segoe UI" pitchFamily="34" charset="0"/>
              </a:rPr>
              <a:t>HTML/JS, </a:t>
            </a:r>
            <a:r>
              <a:rPr lang="en-US" sz="2400" dirty="0" err="1" smtClean="0">
                <a:solidFill>
                  <a:schemeClr val="bg1"/>
                </a:solidFill>
                <a:latin typeface="Segoe Light" charset="0"/>
                <a:ea typeface="Segoe UI" pitchFamily="34" charset="0"/>
                <a:cs typeface="Segoe UI" pitchFamily="34" charset="0"/>
              </a:rPr>
              <a:t>SmartScreen</a:t>
            </a:r>
            <a:r>
              <a:rPr lang="en-US" sz="2400" dirty="0" smtClean="0">
                <a:solidFill>
                  <a:schemeClr val="bg1"/>
                </a:solidFill>
                <a:latin typeface="Segoe Light" charset="0"/>
                <a:ea typeface="Segoe UI" pitchFamily="34" charset="0"/>
                <a:cs typeface="Segoe UI" pitchFamily="34" charset="0"/>
              </a:rPr>
              <a:t> anti-</a:t>
            </a:r>
            <a:r>
              <a:rPr lang="en-US" sz="2400" dirty="0" err="1" smtClean="0">
                <a:solidFill>
                  <a:schemeClr val="bg1"/>
                </a:solidFill>
                <a:latin typeface="Segoe Light" charset="0"/>
                <a:ea typeface="Segoe UI" pitchFamily="34" charset="0"/>
                <a:cs typeface="Segoe UI" pitchFamily="34" charset="0"/>
              </a:rPr>
              <a:t>phising</a:t>
            </a:r>
            <a:r>
              <a:rPr lang="en-US" sz="2400" dirty="0" smtClean="0">
                <a:solidFill>
                  <a:schemeClr val="bg1"/>
                </a:solidFill>
                <a:latin typeface="Segoe Light" charset="0"/>
                <a:ea typeface="Segoe UI" pitchFamily="34" charset="0"/>
                <a:cs typeface="Segoe UI" pitchFamily="34" charset="0"/>
              </a:rPr>
              <a:t>, </a:t>
            </a:r>
            <a:r>
              <a:rPr lang="ru-RU" sz="2400" dirty="0" smtClean="0">
                <a:solidFill>
                  <a:schemeClr val="bg1"/>
                </a:solidFill>
                <a:latin typeface="Segoe Light" charset="0"/>
                <a:ea typeface="Segoe UI" pitchFamily="34" charset="0"/>
                <a:cs typeface="Segoe UI" pitchFamily="34" charset="0"/>
              </a:rPr>
              <a:t>голосовой движок)</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к</a:t>
            </a:r>
            <a:r>
              <a:rPr lang="ru-RU" sz="2400" dirty="0" smtClean="0">
                <a:solidFill>
                  <a:schemeClr val="bg1"/>
                </a:solidFill>
                <a:latin typeface="Segoe Light" charset="0"/>
                <a:ea typeface="Segoe UI" pitchFamily="34" charset="0"/>
                <a:cs typeface="Segoe UI" pitchFamily="34" charset="0"/>
              </a:rPr>
              <a:t>арты </a:t>
            </a:r>
            <a:r>
              <a:rPr lang="en-US" sz="2400" dirty="0" smtClean="0">
                <a:solidFill>
                  <a:schemeClr val="bg1"/>
                </a:solidFill>
                <a:latin typeface="Segoe Light" charset="0"/>
                <a:ea typeface="Segoe UI" pitchFamily="34" charset="0"/>
                <a:cs typeface="Segoe UI" pitchFamily="34" charset="0"/>
              </a:rPr>
              <a:t>Nokia </a:t>
            </a:r>
            <a:r>
              <a:rPr lang="ru-RU" sz="2400" dirty="0" smtClean="0">
                <a:solidFill>
                  <a:schemeClr val="bg1"/>
                </a:solidFill>
                <a:latin typeface="Segoe Light" charset="0"/>
                <a:ea typeface="Segoe UI" pitchFamily="34" charset="0"/>
                <a:cs typeface="Segoe UI" pitchFamily="34" charset="0"/>
              </a:rPr>
              <a:t>будут везде</a:t>
            </a:r>
          </a:p>
          <a:p>
            <a:pPr marL="342900" indent="-342900">
              <a:buFont typeface="Arial" pitchFamily="34" charset="0"/>
              <a:buChar char="•"/>
            </a:pPr>
            <a:r>
              <a:rPr lang="en-US" sz="2400" dirty="0" err="1" smtClean="0">
                <a:solidFill>
                  <a:schemeClr val="bg1"/>
                </a:solidFill>
                <a:latin typeface="Segoe Light" charset="0"/>
                <a:ea typeface="Segoe UI" pitchFamily="34" charset="0"/>
                <a:cs typeface="Segoe UI" pitchFamily="34" charset="0"/>
              </a:rPr>
              <a:t>WalletHub</a:t>
            </a:r>
            <a:r>
              <a:rPr lang="en-US" sz="2400" dirty="0" smtClean="0">
                <a:solidFill>
                  <a:schemeClr val="bg1"/>
                </a:solidFill>
                <a:latin typeface="Segoe Light" charset="0"/>
                <a:ea typeface="Segoe UI" pitchFamily="34" charset="0"/>
                <a:cs typeface="Segoe UI" pitchFamily="34" charset="0"/>
              </a:rPr>
              <a:t> </a:t>
            </a:r>
            <a:r>
              <a:rPr lang="ru-RU" sz="2400" dirty="0" smtClean="0">
                <a:solidFill>
                  <a:schemeClr val="bg1"/>
                </a:solidFill>
                <a:latin typeface="Segoe Light" charset="0"/>
                <a:ea typeface="Segoe UI" pitchFamily="34" charset="0"/>
                <a:cs typeface="Segoe UI" pitchFamily="34" charset="0"/>
              </a:rPr>
              <a:t>для управления кредитками/скидкам</a:t>
            </a: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in-app purchases</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и</a:t>
            </a:r>
            <a:r>
              <a:rPr lang="ru-RU" sz="2400" dirty="0" smtClean="0">
                <a:solidFill>
                  <a:schemeClr val="bg1"/>
                </a:solidFill>
                <a:latin typeface="Segoe Light" charset="0"/>
                <a:ea typeface="Segoe UI" pitchFamily="34" charset="0"/>
                <a:cs typeface="Segoe UI" pitchFamily="34" charset="0"/>
              </a:rPr>
              <a:t>нтегрированный </a:t>
            </a:r>
            <a:r>
              <a:rPr lang="en-US" sz="2400" dirty="0" smtClean="0">
                <a:solidFill>
                  <a:schemeClr val="bg1"/>
                </a:solidFill>
                <a:latin typeface="Segoe Light" charset="0"/>
                <a:ea typeface="Segoe UI" pitchFamily="34" charset="0"/>
                <a:cs typeface="Segoe UI" pitchFamily="34" charset="0"/>
              </a:rPr>
              <a:t>Skype</a:t>
            </a: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26078983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a:t>
            </a:r>
            <a:r>
              <a:rPr lang="ru-RU" sz="4000" dirty="0" smtClean="0">
                <a:solidFill>
                  <a:schemeClr val="bg1"/>
                </a:solidFill>
                <a:latin typeface="Segoe Light"/>
                <a:cs typeface="Segoe Light"/>
              </a:rPr>
              <a:t>8 для бизнеса</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управление устройствами</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ш</a:t>
            </a:r>
            <a:r>
              <a:rPr lang="ru-RU" sz="2400" dirty="0" smtClean="0">
                <a:solidFill>
                  <a:schemeClr val="bg1"/>
                </a:solidFill>
                <a:latin typeface="Segoe Light" charset="0"/>
                <a:ea typeface="Segoe UI" pitchFamily="34" charset="0"/>
                <a:cs typeface="Segoe UI" pitchFamily="34" charset="0"/>
              </a:rPr>
              <a:t>ифрование</a:t>
            </a: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встраивание своего </a:t>
            </a:r>
            <a:r>
              <a:rPr lang="en-US" sz="2400" dirty="0" smtClean="0">
                <a:solidFill>
                  <a:schemeClr val="bg1"/>
                </a:solidFill>
                <a:latin typeface="Segoe Light" charset="0"/>
                <a:ea typeface="Segoe UI" pitchFamily="34" charset="0"/>
                <a:cs typeface="Segoe UI" pitchFamily="34" charset="0"/>
              </a:rPr>
              <a:t>Company Hub</a:t>
            </a: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в</a:t>
            </a:r>
            <a:r>
              <a:rPr lang="ru-RU" sz="2400" dirty="0" smtClean="0">
                <a:solidFill>
                  <a:schemeClr val="bg1"/>
                </a:solidFill>
                <a:latin typeface="Segoe Light" charset="0"/>
                <a:ea typeface="Segoe UI" pitchFamily="34" charset="0"/>
                <a:cs typeface="Segoe UI" pitchFamily="34" charset="0"/>
              </a:rPr>
              <a:t>страивание своего </a:t>
            </a:r>
            <a:r>
              <a:rPr lang="en-US" sz="2400" dirty="0" smtClean="0">
                <a:solidFill>
                  <a:schemeClr val="bg1"/>
                </a:solidFill>
                <a:latin typeface="Segoe Light" charset="0"/>
                <a:ea typeface="Segoe UI" pitchFamily="34" charset="0"/>
                <a:cs typeface="Segoe UI" pitchFamily="34" charset="0"/>
              </a:rPr>
              <a:t>Marketplace </a:t>
            </a:r>
            <a:r>
              <a:rPr lang="ru-RU" sz="2400" dirty="0" smtClean="0">
                <a:solidFill>
                  <a:schemeClr val="bg1"/>
                </a:solidFill>
                <a:latin typeface="Segoe Light" charset="0"/>
                <a:ea typeface="Segoe UI" pitchFamily="34" charset="0"/>
                <a:cs typeface="Segoe UI" pitchFamily="34" charset="0"/>
              </a:rPr>
              <a:t>для </a:t>
            </a:r>
            <a:r>
              <a:rPr lang="ru-RU" sz="2400" dirty="0" err="1" smtClean="0">
                <a:solidFill>
                  <a:schemeClr val="bg1"/>
                </a:solidFill>
                <a:latin typeface="Segoe Light" charset="0"/>
                <a:ea typeface="Segoe UI" pitchFamily="34" charset="0"/>
                <a:cs typeface="Segoe UI" pitchFamily="34" charset="0"/>
              </a:rPr>
              <a:t>распостранения</a:t>
            </a:r>
            <a:r>
              <a:rPr lang="ru-RU" sz="2400" dirty="0" smtClean="0">
                <a:solidFill>
                  <a:schemeClr val="bg1"/>
                </a:solidFill>
                <a:latin typeface="Segoe Light" charset="0"/>
                <a:ea typeface="Segoe UI" pitchFamily="34" charset="0"/>
                <a:cs typeface="Segoe UI" pitchFamily="34" charset="0"/>
              </a:rPr>
              <a:t> приложений</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р</a:t>
            </a:r>
            <a:r>
              <a:rPr lang="ru-RU" sz="2400" dirty="0" smtClean="0">
                <a:solidFill>
                  <a:schemeClr val="bg1"/>
                </a:solidFill>
                <a:latin typeface="Segoe Light" charset="0"/>
                <a:ea typeface="Segoe UI" pitchFamily="34" charset="0"/>
                <a:cs typeface="Segoe UI" pitchFamily="34" charset="0"/>
              </a:rPr>
              <a:t>асширенные офисные инструменты</a:t>
            </a: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30756903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transfer\msmuga\Cleared Content\LoRes RGB Jpegs\SmartDJ_2_LadyGaga.jpg"/>
          <p:cNvPicPr>
            <a:picLocks noChangeAspect="1" noChangeArrowheads="1"/>
          </p:cNvPicPr>
          <p:nvPr/>
        </p:nvPicPr>
        <p:blipFill>
          <a:blip r:embed="rId3" cstate="print"/>
          <a:srcRect/>
          <a:stretch>
            <a:fillRect/>
          </a:stretch>
        </p:blipFill>
        <p:spPr bwMode="auto">
          <a:xfrm>
            <a:off x="1371600" y="1171943"/>
            <a:ext cx="4602763" cy="3095258"/>
          </a:xfrm>
          <a:prstGeom prst="rect">
            <a:avLst/>
          </a:prstGeom>
          <a:noFill/>
        </p:spPr>
      </p:pic>
      <p:pic>
        <p:nvPicPr>
          <p:cNvPr id="1028" name="Picture 4" descr="\\transfer\transfer\msmuga\Cleared Content\LoRes RGB Jpegs\Artist__YYY_A.jpg"/>
          <p:cNvPicPr>
            <a:picLocks noChangeAspect="1" noChangeArrowheads="1"/>
          </p:cNvPicPr>
          <p:nvPr/>
        </p:nvPicPr>
        <p:blipFill>
          <a:blip r:embed="rId4" cstate="print"/>
          <a:srcRect/>
          <a:stretch>
            <a:fillRect/>
          </a:stretch>
        </p:blipFill>
        <p:spPr bwMode="auto">
          <a:xfrm>
            <a:off x="3810001" y="838200"/>
            <a:ext cx="4114800" cy="2767113"/>
          </a:xfrm>
          <a:prstGeom prst="rect">
            <a:avLst/>
          </a:prstGeom>
          <a:noFill/>
        </p:spPr>
      </p:pic>
      <p:pic>
        <p:nvPicPr>
          <p:cNvPr id="1027" name="Picture 3" descr="\\transfer\transfer\msmuga\Cleared Content\LoRes RGB Jpegs\Marketplace_Music_A.jpg"/>
          <p:cNvPicPr>
            <a:picLocks noChangeAspect="1" noChangeArrowheads="1"/>
          </p:cNvPicPr>
          <p:nvPr/>
        </p:nvPicPr>
        <p:blipFill>
          <a:blip r:embed="rId5" cstate="print"/>
          <a:srcRect/>
          <a:stretch>
            <a:fillRect/>
          </a:stretch>
        </p:blipFill>
        <p:spPr bwMode="auto">
          <a:xfrm>
            <a:off x="2209800" y="2819401"/>
            <a:ext cx="4192552" cy="2819400"/>
          </a:xfrm>
          <a:prstGeom prst="rect">
            <a:avLst/>
          </a:prstGeom>
          <a:noFill/>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phone </a:t>
            </a:r>
            <a:r>
              <a:rPr lang="ru-RU" sz="4000" dirty="0" smtClean="0">
                <a:solidFill>
                  <a:schemeClr val="bg1"/>
                </a:solidFill>
                <a:latin typeface="Segoe Light"/>
                <a:cs typeface="Segoe Light"/>
              </a:rPr>
              <a:t>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Windows </a:t>
            </a:r>
            <a:r>
              <a:rPr lang="en-US" sz="2400" dirty="0">
                <a:solidFill>
                  <a:schemeClr val="bg1"/>
                </a:solidFill>
                <a:latin typeface="Segoe Light" charset="0"/>
                <a:ea typeface="Segoe UI" pitchFamily="34" charset="0"/>
                <a:cs typeface="Segoe UI" pitchFamily="34" charset="0"/>
              </a:rPr>
              <a:t>Phone 7.5 </a:t>
            </a:r>
            <a:r>
              <a:rPr lang="ru-RU" sz="2400" dirty="0">
                <a:solidFill>
                  <a:schemeClr val="bg1"/>
                </a:solidFill>
                <a:latin typeface="Segoe Light" charset="0"/>
                <a:ea typeface="Segoe UI" pitchFamily="34" charset="0"/>
                <a:cs typeface="Segoe UI" pitchFamily="34" charset="0"/>
              </a:rPr>
              <a:t>приложения будут </a:t>
            </a:r>
            <a:r>
              <a:rPr lang="ru-RU" sz="2400" dirty="0" smtClean="0">
                <a:solidFill>
                  <a:schemeClr val="bg1"/>
                </a:solidFill>
                <a:latin typeface="Segoe Light" charset="0"/>
                <a:ea typeface="Segoe UI" pitchFamily="34" charset="0"/>
                <a:cs typeface="Segoe UI" pitchFamily="34" charset="0"/>
              </a:rPr>
              <a:t>работать</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в</a:t>
            </a:r>
            <a:r>
              <a:rPr lang="ru-RU" sz="2400" dirty="0" smtClean="0">
                <a:solidFill>
                  <a:schemeClr val="bg1"/>
                </a:solidFill>
                <a:latin typeface="Segoe Light" charset="0"/>
                <a:ea typeface="Segoe UI" pitchFamily="34" charset="0"/>
                <a:cs typeface="Segoe UI" pitchFamily="34" charset="0"/>
              </a:rPr>
              <a:t>се старые устройства получат обновление до 7.8</a:t>
            </a: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180 стран и 50 языков</a:t>
            </a: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более 100 000 приложений</a:t>
            </a:r>
          </a:p>
          <a:p>
            <a:pPr marL="342900" indent="-342900">
              <a:buFont typeface="Arial" pitchFamily="34" charset="0"/>
              <a:buChar char="•"/>
            </a:pPr>
            <a:r>
              <a:rPr lang="ru-RU" sz="2400" dirty="0">
                <a:solidFill>
                  <a:schemeClr val="bg1"/>
                </a:solidFill>
                <a:latin typeface="Segoe Light" charset="0"/>
                <a:ea typeface="Segoe UI" pitchFamily="34" charset="0"/>
                <a:cs typeface="Segoe UI" pitchFamily="34" charset="0"/>
              </a:rPr>
              <a:t>о</a:t>
            </a:r>
            <a:r>
              <a:rPr lang="ru-RU" sz="2400" dirty="0" smtClean="0">
                <a:solidFill>
                  <a:schemeClr val="bg1"/>
                </a:solidFill>
                <a:latin typeface="Segoe Light" charset="0"/>
                <a:ea typeface="Segoe UI" pitchFamily="34" charset="0"/>
                <a:cs typeface="Segoe UI" pitchFamily="34" charset="0"/>
              </a:rPr>
              <a:t>жидаем релиз «осенью»</a:t>
            </a:r>
            <a:endParaRPr lang="en-US" sz="2400" dirty="0">
              <a:solidFill>
                <a:schemeClr val="bg1"/>
              </a:solidFill>
              <a:latin typeface="Segoe Light" charset="0"/>
              <a:ea typeface="Segoe UI" pitchFamily="34" charset="0"/>
              <a:cs typeface="Segoe UI" pitchFamily="34" charset="0"/>
            </a:endParaRP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3746249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71600"/>
            <a:ext cx="81248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1368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windows 8</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
        <p:nvSpPr>
          <p:cNvPr id="5" name="Title 1"/>
          <p:cNvSpPr txBox="1">
            <a:spLocks/>
          </p:cNvSpPr>
          <p:nvPr/>
        </p:nvSpPr>
        <p:spPr>
          <a:xfrm>
            <a:off x="457200" y="1371600"/>
            <a:ext cx="8231187" cy="28194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a:solidFill>
                  <a:schemeClr val="bg1"/>
                </a:solidFill>
                <a:latin typeface="Segoe Light" charset="0"/>
                <a:ea typeface="Segoe UI" pitchFamily="34" charset="0"/>
                <a:cs typeface="Segoe UI" pitchFamily="34" charset="0"/>
              </a:rPr>
              <a:t>Visual Studio 11</a:t>
            </a:r>
          </a:p>
          <a:p>
            <a:pPr marL="342900" indent="-342900">
              <a:buFont typeface="Arial" pitchFamily="34" charset="0"/>
              <a:buChar char="•"/>
            </a:pPr>
            <a:r>
              <a:rPr lang="en-US" sz="2400" dirty="0" err="1" smtClean="0">
                <a:solidFill>
                  <a:schemeClr val="bg1"/>
                </a:solidFill>
                <a:latin typeface="Segoe Light" charset="0"/>
                <a:ea typeface="Segoe UI" pitchFamily="34" charset="0"/>
                <a:cs typeface="Segoe UI" pitchFamily="34" charset="0"/>
              </a:rPr>
              <a:t>WinRT</a:t>
            </a: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XAML/HTML5 - C#/C++/JS</a:t>
            </a: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Windows Store</a:t>
            </a: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релиз осенью</a:t>
            </a:r>
            <a:endParaRPr lang="en-US" sz="2400" dirty="0">
              <a:solidFill>
                <a:schemeClr val="bg1"/>
              </a:solidFill>
              <a:latin typeface="Segoe Light" charset="0"/>
              <a:ea typeface="Segoe UI" pitchFamily="34" charset="0"/>
              <a:cs typeface="Segoe UI" pitchFamily="34" charset="0"/>
            </a:endParaRPr>
          </a:p>
          <a:p>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3960850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en-US" sz="4000" dirty="0" smtClean="0">
                <a:solidFill>
                  <a:schemeClr val="bg1"/>
                </a:solidFill>
                <a:latin typeface="Segoe Light"/>
                <a:cs typeface="Segoe Light"/>
              </a:rPr>
              <a:t>starting!</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Publishers: </a:t>
            </a:r>
            <a:r>
              <a:rPr lang="en-US" sz="2400" dirty="0" err="1" smtClean="0">
                <a:solidFill>
                  <a:schemeClr val="bg1"/>
                </a:solidFill>
                <a:latin typeface="Segoe Light" charset="0"/>
                <a:ea typeface="Segoe UI" pitchFamily="34" charset="0"/>
                <a:cs typeface="Segoe UI" pitchFamily="34" charset="0"/>
              </a:rPr>
              <a:t>Appamandi</a:t>
            </a:r>
            <a:r>
              <a:rPr lang="en-US" sz="2400" dirty="0" smtClean="0">
                <a:solidFill>
                  <a:schemeClr val="bg1"/>
                </a:solidFill>
                <a:latin typeface="Segoe Light" charset="0"/>
                <a:ea typeface="Segoe UI" pitchFamily="34" charset="0"/>
                <a:cs typeface="Segoe UI" pitchFamily="34" charset="0"/>
              </a:rPr>
              <a:t>, </a:t>
            </a:r>
            <a:r>
              <a:rPr lang="en-US" sz="2400" dirty="0" err="1" smtClean="0">
                <a:solidFill>
                  <a:schemeClr val="bg1"/>
                </a:solidFill>
                <a:latin typeface="Segoe Light" charset="0"/>
                <a:ea typeface="Segoe UI" pitchFamily="34" charset="0"/>
                <a:cs typeface="Segoe UI" pitchFamily="34" charset="0"/>
              </a:rPr>
              <a:t>SoftKey</a:t>
            </a:r>
            <a:r>
              <a:rPr lang="en-US" sz="2400" dirty="0" smtClean="0">
                <a:solidFill>
                  <a:schemeClr val="bg1"/>
                </a:solidFill>
                <a:latin typeface="Segoe Light" charset="0"/>
                <a:ea typeface="Segoe UI" pitchFamily="34" charset="0"/>
                <a:cs typeface="Segoe UI" pitchFamily="34" charset="0"/>
              </a:rPr>
              <a:t>, </a:t>
            </a:r>
            <a:r>
              <a:rPr lang="en-US" sz="2400" dirty="0" err="1" smtClean="0">
                <a:solidFill>
                  <a:schemeClr val="bg1"/>
                </a:solidFill>
                <a:latin typeface="Segoe Light" charset="0"/>
                <a:ea typeface="Segoe UI" pitchFamily="34" charset="0"/>
                <a:cs typeface="Segoe UI" pitchFamily="34" charset="0"/>
              </a:rPr>
              <a:t>DevRain</a:t>
            </a:r>
            <a:r>
              <a:rPr lang="en-US" sz="2400" dirty="0" smtClean="0">
                <a:solidFill>
                  <a:schemeClr val="bg1"/>
                </a:solidFill>
                <a:latin typeface="Segoe Light" charset="0"/>
                <a:ea typeface="Segoe UI" pitchFamily="34" charset="0"/>
                <a:cs typeface="Segoe UI" pitchFamily="34" charset="0"/>
              </a:rPr>
              <a:t> Solutions</a:t>
            </a: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Ads: </a:t>
            </a:r>
            <a:r>
              <a:rPr lang="en-US" sz="2400" dirty="0" err="1" smtClean="0">
                <a:solidFill>
                  <a:schemeClr val="bg1"/>
                </a:solidFill>
                <a:latin typeface="Segoe Light" charset="0"/>
                <a:ea typeface="Segoe UI" pitchFamily="34" charset="0"/>
                <a:cs typeface="Segoe UI" pitchFamily="34" charset="0"/>
              </a:rPr>
              <a:t>adduplex</a:t>
            </a:r>
            <a:r>
              <a:rPr lang="en-US" sz="2400" dirty="0" smtClean="0">
                <a:solidFill>
                  <a:schemeClr val="bg1"/>
                </a:solidFill>
                <a:latin typeface="Segoe Light" charset="0"/>
                <a:ea typeface="Segoe UI" pitchFamily="34" charset="0"/>
                <a:cs typeface="Segoe UI" pitchFamily="34" charset="0"/>
              </a:rPr>
              <a:t>, </a:t>
            </a:r>
            <a:r>
              <a:rPr lang="en-US" sz="2400" dirty="0" err="1" smtClean="0">
                <a:solidFill>
                  <a:schemeClr val="bg1"/>
                </a:solidFill>
                <a:latin typeface="Segoe Light" charset="0"/>
                <a:ea typeface="Segoe UI" pitchFamily="34" charset="0"/>
                <a:cs typeface="Segoe UI" pitchFamily="34" charset="0"/>
              </a:rPr>
              <a:t>microsoft</a:t>
            </a:r>
            <a:r>
              <a:rPr lang="en-US" sz="2400" dirty="0" smtClean="0">
                <a:solidFill>
                  <a:schemeClr val="bg1"/>
                </a:solidFill>
                <a:latin typeface="Segoe Light" charset="0"/>
                <a:ea typeface="Segoe UI" pitchFamily="34" charset="0"/>
                <a:cs typeface="Segoe UI" pitchFamily="34" charset="0"/>
              </a:rPr>
              <a:t> </a:t>
            </a:r>
            <a:r>
              <a:rPr lang="en-US" sz="2400" dirty="0" err="1" smtClean="0">
                <a:solidFill>
                  <a:schemeClr val="bg1"/>
                </a:solidFill>
                <a:latin typeface="Segoe Light" charset="0"/>
                <a:ea typeface="Segoe UI" pitchFamily="34" charset="0"/>
                <a:cs typeface="Segoe UI" pitchFamily="34" charset="0"/>
              </a:rPr>
              <a:t>pubcenter</a:t>
            </a: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App contests!</a:t>
            </a:r>
          </a:p>
          <a:p>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ru-RU"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667000"/>
            <a:ext cx="7239000" cy="4038600"/>
          </a:xfrm>
          <a:prstGeom prst="rect">
            <a:avLst/>
          </a:prstGeom>
        </p:spPr>
      </p:pic>
    </p:spTree>
    <p:extLst>
      <p:ext uri="{BB962C8B-B14F-4D97-AF65-F5344CB8AC3E}">
        <p14:creationId xmlns:p14="http://schemas.microsoft.com/office/powerpoint/2010/main" val="3856034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fontScale="25000" lnSpcReduction="20000"/>
          </a:bodyPr>
          <a:lstStyle/>
          <a:p>
            <a:pPr marL="1143000" indent="-1143000" defTabSz="457200">
              <a:spcBef>
                <a:spcPct val="0"/>
              </a:spcBef>
              <a:spcAft>
                <a:spcPts val="600"/>
              </a:spcAft>
              <a:buFont typeface="Arial" pitchFamily="34" charset="0"/>
              <a:buChar char="•"/>
              <a:defRPr/>
            </a:pPr>
            <a:r>
              <a:rPr lang="en-US" sz="14400" dirty="0" smtClean="0">
                <a:solidFill>
                  <a:schemeClr val="bg1"/>
                </a:solidFill>
                <a:latin typeface="Segoe Light"/>
                <a:cs typeface="Segoe Light"/>
                <a:hlinkClick r:id="rId2"/>
              </a:rPr>
              <a:t>wp7rocks.com</a:t>
            </a:r>
            <a:endParaRPr lang="en-US" sz="14400" dirty="0" smtClean="0">
              <a:solidFill>
                <a:schemeClr val="bg1"/>
              </a:solidFill>
              <a:latin typeface="Segoe Light"/>
              <a:cs typeface="Segoe Light"/>
            </a:endParaRPr>
          </a:p>
          <a:p>
            <a:pPr marL="1143000" lvl="0" indent="-1143000" defTabSz="457200">
              <a:spcBef>
                <a:spcPct val="0"/>
              </a:spcBef>
              <a:spcAft>
                <a:spcPts val="600"/>
              </a:spcAft>
              <a:buFont typeface="Arial" pitchFamily="34" charset="0"/>
              <a:buChar char="•"/>
              <a:defRPr/>
            </a:pPr>
            <a:r>
              <a:rPr lang="en-US" sz="14400" dirty="0" smtClean="0">
                <a:solidFill>
                  <a:schemeClr val="bg1"/>
                </a:solidFill>
                <a:latin typeface="Segoe Light"/>
                <a:cs typeface="Segoe Light"/>
                <a:hlinkClick r:id="rId3"/>
              </a:rPr>
              <a:t>uxnext.org.ua</a:t>
            </a:r>
            <a:endParaRPr lang="en-US" sz="14400" dirty="0" smtClean="0">
              <a:solidFill>
                <a:schemeClr val="bg1"/>
              </a:solidFill>
              <a:latin typeface="Segoe Light"/>
              <a:cs typeface="Segoe Light"/>
            </a:endParaRPr>
          </a:p>
          <a:p>
            <a:pPr marL="1143000" lvl="0" indent="-1143000" defTabSz="457200">
              <a:spcBef>
                <a:spcPct val="0"/>
              </a:spcBef>
              <a:spcAft>
                <a:spcPts val="600"/>
              </a:spcAft>
              <a:buFont typeface="Arial" pitchFamily="34" charset="0"/>
              <a:buChar char="•"/>
              <a:defRPr/>
            </a:pPr>
            <a:r>
              <a:rPr lang="en-US" sz="14400" dirty="0" smtClean="0">
                <a:solidFill>
                  <a:schemeClr val="bg1"/>
                </a:solidFill>
                <a:latin typeface="Segoe Light"/>
                <a:cs typeface="Segoe Light"/>
                <a:hlinkClick r:id="rId4"/>
              </a:rPr>
              <a:t>create.msdn.com</a:t>
            </a:r>
            <a:endParaRPr lang="en-US" sz="14400" dirty="0" smtClean="0">
              <a:solidFill>
                <a:schemeClr val="bg1"/>
              </a:solidFill>
              <a:latin typeface="Segoe Light"/>
              <a:cs typeface="Segoe Light"/>
            </a:endParaRPr>
          </a:p>
          <a:p>
            <a:pPr marL="1143000" lvl="0" indent="-1143000" defTabSz="457200">
              <a:spcBef>
                <a:spcPct val="0"/>
              </a:spcBef>
              <a:spcAft>
                <a:spcPts val="600"/>
              </a:spcAft>
              <a:buFont typeface="Arial" pitchFamily="34" charset="0"/>
              <a:buChar char="•"/>
              <a:defRPr/>
            </a:pPr>
            <a:r>
              <a:rPr lang="en-US" sz="14400" dirty="0">
                <a:solidFill>
                  <a:schemeClr val="bg1"/>
                </a:solidFill>
                <a:latin typeface="Segoe Light"/>
                <a:cs typeface="Segoe Light"/>
                <a:hlinkClick r:id="rId5" action="ppaction://hlinkfile"/>
              </a:rPr>
              <a:t>windowsphonegeek.com</a:t>
            </a:r>
            <a:endParaRPr lang="en-US" sz="14400" dirty="0">
              <a:solidFill>
                <a:schemeClr val="bg1"/>
              </a:solidFill>
              <a:latin typeface="Segoe Light"/>
              <a:cs typeface="Segoe Light"/>
            </a:endParaRPr>
          </a:p>
          <a:p>
            <a:pPr marL="1143000" lvl="0" indent="-1143000" defTabSz="457200">
              <a:spcBef>
                <a:spcPct val="0"/>
              </a:spcBef>
              <a:spcAft>
                <a:spcPts val="600"/>
              </a:spcAft>
              <a:buFont typeface="Arial" pitchFamily="34" charset="0"/>
              <a:buChar char="•"/>
              <a:defRPr/>
            </a:pPr>
            <a:r>
              <a:rPr lang="en-US" sz="14400" dirty="0" smtClean="0">
                <a:solidFill>
                  <a:schemeClr val="bg1"/>
                </a:solidFill>
                <a:latin typeface="Segoe Light"/>
                <a:cs typeface="Segoe Light"/>
                <a:hlinkClick r:id="rId6"/>
              </a:rPr>
              <a:t>msdn.microsoft.com/en-us/library/ff637515(VS.92</a:t>
            </a:r>
            <a:r>
              <a:rPr lang="en-US" sz="14400" dirty="0">
                <a:solidFill>
                  <a:schemeClr val="bg1"/>
                </a:solidFill>
                <a:latin typeface="Segoe Light"/>
                <a:cs typeface="Segoe Light"/>
                <a:hlinkClick r:id="rId6"/>
              </a:rPr>
              <a:t>).</a:t>
            </a:r>
            <a:r>
              <a:rPr lang="en-US" sz="14400" dirty="0" smtClean="0">
                <a:solidFill>
                  <a:schemeClr val="bg1"/>
                </a:solidFill>
                <a:latin typeface="Segoe Light"/>
                <a:cs typeface="Segoe Light"/>
                <a:hlinkClick r:id="rId6"/>
              </a:rPr>
              <a:t>aspx</a:t>
            </a:r>
            <a:endParaRPr lang="en-US" sz="14400" dirty="0" smtClean="0">
              <a:solidFill>
                <a:schemeClr val="bg1"/>
              </a:solidFill>
              <a:latin typeface="Segoe Light"/>
              <a:cs typeface="Segoe Light"/>
            </a:endParaRPr>
          </a:p>
          <a:p>
            <a:pPr lvl="0" defTabSz="457200">
              <a:spcBef>
                <a:spcPct val="0"/>
              </a:spcBef>
              <a:spcAft>
                <a:spcPts val="600"/>
              </a:spcAft>
              <a:defRPr/>
            </a:pPr>
            <a:endParaRPr lang="en-US" sz="2400" dirty="0" smtClean="0">
              <a:solidFill>
                <a:schemeClr val="bg1"/>
              </a:solidFill>
              <a:latin typeface="Segoe Light"/>
              <a:cs typeface="Segoe Light"/>
            </a:endParaRPr>
          </a:p>
          <a:p>
            <a:pPr marL="342900" marR="0" lvl="0" indent="-342900" algn="l" defTabSz="457200" rtl="0" eaLnBrk="1" fontAlgn="auto" latinLnBrk="0" hangingPunct="1">
              <a:lnSpc>
                <a:spcPct val="100000"/>
              </a:lnSpc>
              <a:spcBef>
                <a:spcPct val="0"/>
              </a:spcBef>
              <a:spcAft>
                <a:spcPts val="600"/>
              </a:spcAft>
              <a:buClrTx/>
              <a:buSzTx/>
              <a:buFont typeface="Arial" pitchFamily="34" charset="0"/>
              <a:buChar char="•"/>
              <a:tabLst/>
              <a:defRPr/>
            </a:pPr>
            <a:endParaRPr lang="en-US" sz="2400" dirty="0" smtClean="0">
              <a:solidFill>
                <a:schemeClr val="bg1"/>
              </a:solidFill>
              <a:latin typeface="Segoe Light"/>
              <a:ea typeface="+mj-ea"/>
              <a:cs typeface="Segoe Light"/>
            </a:endParaRPr>
          </a:p>
        </p:txBody>
      </p:sp>
    </p:spTree>
    <p:extLst>
      <p:ext uri="{BB962C8B-B14F-4D97-AF65-F5344CB8AC3E}">
        <p14:creationId xmlns:p14="http://schemas.microsoft.com/office/powerpoint/2010/main" val="1227169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6725" y="5334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err="1">
                <a:solidFill>
                  <a:schemeClr val="bg1"/>
                </a:solidFill>
                <a:latin typeface="Segoe Light" charset="0"/>
              </a:rPr>
              <a:t>Разработка</a:t>
            </a:r>
            <a:r>
              <a:rPr lang="en-US" sz="2400" dirty="0">
                <a:solidFill>
                  <a:schemeClr val="bg1"/>
                </a:solidFill>
                <a:latin typeface="Segoe Light" charset="0"/>
              </a:rPr>
              <a:t> </a:t>
            </a:r>
            <a:r>
              <a:rPr lang="en-US" sz="2400" dirty="0" err="1">
                <a:solidFill>
                  <a:schemeClr val="bg1"/>
                </a:solidFill>
                <a:latin typeface="Segoe Light" charset="0"/>
              </a:rPr>
              <a:t>под</a:t>
            </a:r>
            <a:r>
              <a:rPr lang="en-US" sz="2400" dirty="0">
                <a:solidFill>
                  <a:schemeClr val="bg1"/>
                </a:solidFill>
                <a:latin typeface="Segoe Light" charset="0"/>
              </a:rPr>
              <a:t> Windows Phone: Live Tiles</a:t>
            </a:r>
            <a:r>
              <a:rPr lang="ru-RU" sz="2400" dirty="0">
                <a:solidFill>
                  <a:schemeClr val="bg1"/>
                </a:solidFill>
                <a:latin typeface="Segoe Light" charset="0"/>
              </a:rPr>
              <a:t> </a:t>
            </a:r>
            <a:r>
              <a:rPr lang="en-US" sz="2400" dirty="0" smtClean="0">
                <a:solidFill>
                  <a:schemeClr val="bg1"/>
                </a:solidFill>
                <a:latin typeface="Segoe Light" charset="0"/>
                <a:hlinkClick r:id="rId2"/>
              </a:rPr>
              <a:t>http</a:t>
            </a:r>
            <a:r>
              <a:rPr lang="en-US" sz="2400" dirty="0">
                <a:solidFill>
                  <a:schemeClr val="bg1"/>
                </a:solidFill>
                <a:latin typeface="Segoe Light" charset="0"/>
                <a:hlinkClick r:id="rId2"/>
              </a:rPr>
              <a:t>://blogs.msdn.com/b/stasus/archive/2011/09/27/windows-phone-development-live-tiles.aspx</a:t>
            </a:r>
            <a:r>
              <a:rPr lang="ru-RU" sz="2400" dirty="0">
                <a:solidFill>
                  <a:schemeClr val="bg1"/>
                </a:solidFill>
                <a:latin typeface="Segoe Light" charset="0"/>
              </a:rPr>
              <a:t> </a:t>
            </a:r>
            <a:endParaRPr lang="en-US" sz="2400" dirty="0">
              <a:solidFill>
                <a:schemeClr val="bg1"/>
              </a:solidFill>
              <a:latin typeface="Segoe Light" charset="0"/>
            </a:endParaRPr>
          </a:p>
          <a:p>
            <a:pPr marL="342900" indent="-342900">
              <a:buFont typeface="Arial" pitchFamily="34" charset="0"/>
              <a:buChar char="•"/>
            </a:pPr>
            <a:r>
              <a:rPr lang="en-US" sz="2400" dirty="0" smtClean="0">
                <a:solidFill>
                  <a:schemeClr val="bg1"/>
                </a:solidFill>
                <a:latin typeface="Segoe Light" charset="0"/>
              </a:rPr>
              <a:t>Enhanced </a:t>
            </a:r>
            <a:r>
              <a:rPr lang="en-US" sz="2400" dirty="0">
                <a:solidFill>
                  <a:schemeClr val="bg1"/>
                </a:solidFill>
                <a:latin typeface="Segoe Light" charset="0"/>
              </a:rPr>
              <a:t>Push Notifications and Live Tiles for Windows </a:t>
            </a:r>
            <a:r>
              <a:rPr lang="en-US" sz="2400" dirty="0" smtClean="0">
                <a:solidFill>
                  <a:schemeClr val="bg1"/>
                </a:solidFill>
                <a:latin typeface="Segoe Light" charset="0"/>
              </a:rPr>
              <a:t>Phone </a:t>
            </a:r>
            <a:r>
              <a:rPr lang="en-US" sz="2400" dirty="0" smtClean="0">
                <a:solidFill>
                  <a:schemeClr val="bg1"/>
                </a:solidFill>
                <a:latin typeface="Segoe Light" charset="0"/>
                <a:hlinkClick r:id="rId3"/>
              </a:rPr>
              <a:t>http</a:t>
            </a:r>
            <a:r>
              <a:rPr lang="en-US" sz="2400" dirty="0">
                <a:solidFill>
                  <a:schemeClr val="bg1"/>
                </a:solidFill>
                <a:latin typeface="Segoe Light" charset="0"/>
                <a:hlinkClick r:id="rId3"/>
              </a:rPr>
              <a:t>://channel9.msdn.com/Events/TechEd/NorthAmerica/2011/WPH309</a:t>
            </a:r>
            <a:r>
              <a:rPr lang="ru-RU" sz="2400" dirty="0">
                <a:solidFill>
                  <a:schemeClr val="bg1"/>
                </a:solidFill>
                <a:latin typeface="Segoe Light" charset="0"/>
              </a:rPr>
              <a:t> </a:t>
            </a:r>
            <a:endParaRPr lang="en-US" sz="2400" dirty="0">
              <a:solidFill>
                <a:schemeClr val="bg1"/>
              </a:solidFill>
              <a:latin typeface="Segoe Light" charset="0"/>
            </a:endParaRPr>
          </a:p>
          <a:p>
            <a:pPr marL="342900" indent="-342900">
              <a:buFont typeface="Arial" pitchFamily="34" charset="0"/>
              <a:buChar char="•"/>
            </a:pPr>
            <a:r>
              <a:rPr lang="en-US" sz="2400" dirty="0" smtClean="0">
                <a:solidFill>
                  <a:schemeClr val="bg1"/>
                </a:solidFill>
                <a:latin typeface="Segoe Light" charset="0"/>
              </a:rPr>
              <a:t>Push </a:t>
            </a:r>
            <a:r>
              <a:rPr lang="en-US" sz="2400" dirty="0">
                <a:solidFill>
                  <a:schemeClr val="bg1"/>
                </a:solidFill>
                <a:latin typeface="Segoe Light" charset="0"/>
              </a:rPr>
              <a:t>Notifications and Live </a:t>
            </a:r>
            <a:r>
              <a:rPr lang="en-US" sz="2400" dirty="0" smtClean="0">
                <a:solidFill>
                  <a:schemeClr val="bg1"/>
                </a:solidFill>
                <a:latin typeface="Segoe Light" charset="0"/>
              </a:rPr>
              <a:t>Tiles    </a:t>
            </a:r>
            <a:r>
              <a:rPr lang="en-US" sz="2400" dirty="0" smtClean="0">
                <a:solidFill>
                  <a:schemeClr val="bg1"/>
                </a:solidFill>
                <a:latin typeface="Segoe Light" charset="0"/>
                <a:hlinkClick r:id="rId4"/>
              </a:rPr>
              <a:t>http</a:t>
            </a:r>
            <a:r>
              <a:rPr lang="en-US" sz="2400" dirty="0">
                <a:solidFill>
                  <a:schemeClr val="bg1"/>
                </a:solidFill>
                <a:latin typeface="Segoe Light" charset="0"/>
                <a:hlinkClick r:id="rId4"/>
              </a:rPr>
              <a:t>://create.msdn.com/en-US/education/basics/push_notifications</a:t>
            </a:r>
            <a:r>
              <a:rPr lang="ru-RU" sz="2400" dirty="0">
                <a:solidFill>
                  <a:schemeClr val="bg1"/>
                </a:solidFill>
                <a:latin typeface="Segoe Light" charset="0"/>
              </a:rPr>
              <a:t> </a:t>
            </a:r>
            <a:endParaRPr lang="en-US" sz="2400" dirty="0">
              <a:solidFill>
                <a:schemeClr val="bg1"/>
              </a:solidFill>
              <a:latin typeface="Segoe Light" charset="0"/>
            </a:endParaRPr>
          </a:p>
        </p:txBody>
      </p:sp>
    </p:spTree>
    <p:extLst>
      <p:ext uri="{BB962C8B-B14F-4D97-AF65-F5344CB8AC3E}">
        <p14:creationId xmlns:p14="http://schemas.microsoft.com/office/powerpoint/2010/main" val="503876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r>
              <a:rPr lang="en-US" sz="2400" dirty="0">
                <a:solidFill>
                  <a:schemeClr val="bg1"/>
                </a:solidFill>
                <a:latin typeface="Segoe Light" charset="0"/>
                <a:ea typeface="Segoe UI" pitchFamily="34" charset="0"/>
                <a:cs typeface="Segoe UI" pitchFamily="34" charset="0"/>
              </a:rPr>
              <a:t>Push Notifications Overview for Windows </a:t>
            </a:r>
            <a:r>
              <a:rPr lang="en-US" sz="2400" dirty="0" smtClean="0">
                <a:solidFill>
                  <a:schemeClr val="bg1"/>
                </a:solidFill>
                <a:latin typeface="Segoe Light" charset="0"/>
                <a:ea typeface="Segoe UI" pitchFamily="34" charset="0"/>
                <a:cs typeface="Segoe UI" pitchFamily="34" charset="0"/>
              </a:rPr>
              <a:t>Phone  </a:t>
            </a:r>
            <a:r>
              <a:rPr lang="en-US" sz="2400" dirty="0" smtClean="0">
                <a:solidFill>
                  <a:schemeClr val="bg1"/>
                </a:solidFill>
                <a:latin typeface="Segoe Light" charset="0"/>
                <a:ea typeface="Segoe UI" pitchFamily="34" charset="0"/>
                <a:cs typeface="Segoe UI" pitchFamily="34" charset="0"/>
                <a:hlinkClick r:id="rId2"/>
              </a:rPr>
              <a:t>http</a:t>
            </a:r>
            <a:r>
              <a:rPr lang="en-US" sz="2400" dirty="0">
                <a:solidFill>
                  <a:schemeClr val="bg1"/>
                </a:solidFill>
                <a:latin typeface="Segoe Light" charset="0"/>
                <a:ea typeface="Segoe UI" pitchFamily="34" charset="0"/>
                <a:cs typeface="Segoe UI" pitchFamily="34" charset="0"/>
                <a:hlinkClick r:id="rId2"/>
              </a:rPr>
              <a:t>://msdn.microsoft.com/en-us/library/ff402558%28VS.92%29.aspx</a:t>
            </a:r>
            <a:r>
              <a:rPr lang="ru-RU" sz="2400" dirty="0">
                <a:solidFill>
                  <a:schemeClr val="bg1"/>
                </a:solidFill>
                <a:latin typeface="Segoe Light" charset="0"/>
                <a:ea typeface="Segoe UI" pitchFamily="34" charset="0"/>
                <a:cs typeface="Segoe UI" pitchFamily="34" charset="0"/>
              </a:rPr>
              <a:t> </a:t>
            </a:r>
            <a:endParaRPr lang="en-US" sz="2400" dirty="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Part </a:t>
            </a:r>
            <a:r>
              <a:rPr lang="en-US" sz="2400" dirty="0">
                <a:solidFill>
                  <a:schemeClr val="bg1"/>
                </a:solidFill>
                <a:latin typeface="Segoe Light" charset="0"/>
                <a:ea typeface="Segoe UI" pitchFamily="34" charset="0"/>
                <a:cs typeface="Segoe UI" pitchFamily="34" charset="0"/>
              </a:rPr>
              <a:t>5: Live Tiles and Push </a:t>
            </a:r>
            <a:r>
              <a:rPr lang="en-US" sz="2400" dirty="0" smtClean="0">
                <a:solidFill>
                  <a:schemeClr val="bg1"/>
                </a:solidFill>
                <a:latin typeface="Segoe Light" charset="0"/>
                <a:ea typeface="Segoe UI" pitchFamily="34" charset="0"/>
                <a:cs typeface="Segoe UI" pitchFamily="34" charset="0"/>
              </a:rPr>
              <a:t>Notifications </a:t>
            </a:r>
            <a:r>
              <a:rPr lang="en-US" sz="2400" dirty="0" smtClean="0">
                <a:solidFill>
                  <a:schemeClr val="bg1"/>
                </a:solidFill>
                <a:latin typeface="Segoe Light" charset="0"/>
                <a:ea typeface="Segoe UI" pitchFamily="34" charset="0"/>
                <a:cs typeface="Segoe UI" pitchFamily="34" charset="0"/>
                <a:hlinkClick r:id="rId3"/>
              </a:rPr>
              <a:t>http</a:t>
            </a:r>
            <a:r>
              <a:rPr lang="en-US" sz="2400" dirty="0">
                <a:solidFill>
                  <a:schemeClr val="bg1"/>
                </a:solidFill>
                <a:latin typeface="Segoe Light" charset="0"/>
                <a:ea typeface="Segoe UI" pitchFamily="34" charset="0"/>
                <a:cs typeface="Segoe UI" pitchFamily="34" charset="0"/>
                <a:hlinkClick r:id="rId3"/>
              </a:rPr>
              <a:t>://northamerica.msteched.com/webcasts?video=special_wpdev_pre026&amp;fbid=FjSj91mXcYQ</a:t>
            </a:r>
            <a:r>
              <a:rPr lang="ru-RU" sz="2400" dirty="0">
                <a:solidFill>
                  <a:schemeClr val="bg1"/>
                </a:solidFill>
                <a:latin typeface="Segoe Light" charset="0"/>
                <a:ea typeface="Segoe UI" pitchFamily="34" charset="0"/>
                <a:cs typeface="Segoe UI" pitchFamily="34" charset="0"/>
              </a:rPr>
              <a:t> </a:t>
            </a:r>
            <a:endParaRPr lang="en-US" sz="2400" dirty="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Working </a:t>
            </a:r>
            <a:r>
              <a:rPr lang="en-US" sz="2400" dirty="0">
                <a:solidFill>
                  <a:schemeClr val="bg1"/>
                </a:solidFill>
                <a:latin typeface="Segoe Light" charset="0"/>
                <a:ea typeface="Segoe UI" pitchFamily="34" charset="0"/>
                <a:cs typeface="Segoe UI" pitchFamily="34" charset="0"/>
              </a:rPr>
              <a:t>with Live Tiles in WP7 Mango–Creating, Updating and Deleting </a:t>
            </a:r>
            <a:r>
              <a:rPr lang="en-US" sz="2400" dirty="0" smtClean="0">
                <a:solidFill>
                  <a:schemeClr val="bg1"/>
                </a:solidFill>
                <a:latin typeface="Segoe Light" charset="0"/>
                <a:ea typeface="Segoe UI" pitchFamily="34" charset="0"/>
                <a:cs typeface="Segoe UI" pitchFamily="34" charset="0"/>
              </a:rPr>
              <a:t>them </a:t>
            </a:r>
            <a:r>
              <a:rPr lang="en-US" sz="2400" dirty="0" smtClean="0">
                <a:solidFill>
                  <a:schemeClr val="bg1"/>
                </a:solidFill>
                <a:latin typeface="Segoe Light" charset="0"/>
                <a:ea typeface="Segoe UI" pitchFamily="34" charset="0"/>
                <a:cs typeface="Segoe UI" pitchFamily="34" charset="0"/>
                <a:hlinkClick r:id="rId4"/>
              </a:rPr>
              <a:t>http</a:t>
            </a:r>
            <a:r>
              <a:rPr lang="en-US" sz="2400" dirty="0">
                <a:solidFill>
                  <a:schemeClr val="bg1"/>
                </a:solidFill>
                <a:latin typeface="Segoe Light" charset="0"/>
                <a:ea typeface="Segoe UI" pitchFamily="34" charset="0"/>
                <a:cs typeface="Segoe UI" pitchFamily="34" charset="0"/>
                <a:hlinkClick r:id="rId4"/>
              </a:rPr>
              <a:t>://devlicio.us/blogs/derik_whittaker/archive/2011/07/16/working-with-live-tiles-in-wp7-mango-creating-updating-and-deleting-them.aspx</a:t>
            </a:r>
            <a:r>
              <a:rPr lang="ru-RU" sz="2400" dirty="0">
                <a:solidFill>
                  <a:schemeClr val="bg1"/>
                </a:solidFill>
                <a:latin typeface="Segoe Light" charset="0"/>
                <a:ea typeface="Segoe UI" pitchFamily="34" charset="0"/>
                <a:cs typeface="Segoe UI" pitchFamily="34" charset="0"/>
              </a:rPr>
              <a:t> </a:t>
            </a:r>
            <a:endParaRPr lang="en-US" sz="2400" dirty="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 </a:t>
            </a:r>
            <a:r>
              <a:rPr lang="en-US" sz="2400" dirty="0">
                <a:solidFill>
                  <a:schemeClr val="bg1"/>
                </a:solidFill>
                <a:latin typeface="Segoe Light" charset="0"/>
                <a:ea typeface="Segoe UI" pitchFamily="34" charset="0"/>
                <a:cs typeface="Segoe UI" pitchFamily="34" charset="0"/>
              </a:rPr>
              <a:t>195 - WP7 - Learning how to use Live </a:t>
            </a:r>
            <a:r>
              <a:rPr lang="en-US" sz="2400" dirty="0" smtClean="0">
                <a:solidFill>
                  <a:schemeClr val="bg1"/>
                </a:solidFill>
                <a:latin typeface="Segoe Light" charset="0"/>
                <a:ea typeface="Segoe UI" pitchFamily="34" charset="0"/>
                <a:cs typeface="Segoe UI" pitchFamily="34" charset="0"/>
              </a:rPr>
              <a:t>Tiles </a:t>
            </a:r>
            <a:r>
              <a:rPr lang="en-US" sz="2400" dirty="0" smtClean="0">
                <a:solidFill>
                  <a:schemeClr val="bg1"/>
                </a:solidFill>
                <a:latin typeface="Segoe Light" charset="0"/>
                <a:ea typeface="Segoe UI" pitchFamily="34" charset="0"/>
                <a:cs typeface="Segoe UI" pitchFamily="34" charset="0"/>
                <a:hlinkClick r:id="rId5"/>
              </a:rPr>
              <a:t>http</a:t>
            </a:r>
            <a:r>
              <a:rPr lang="en-US" sz="2400" dirty="0">
                <a:solidFill>
                  <a:schemeClr val="bg1"/>
                </a:solidFill>
                <a:latin typeface="Segoe Light" charset="0"/>
                <a:ea typeface="Segoe UI" pitchFamily="34" charset="0"/>
                <a:cs typeface="Segoe UI" pitchFamily="34" charset="0"/>
                <a:hlinkClick r:id="rId5"/>
              </a:rPr>
              <a:t>://dimecasts.net/Casts/CastDetails/195</a:t>
            </a:r>
            <a:r>
              <a:rPr lang="ru-RU" sz="2400" dirty="0">
                <a:solidFill>
                  <a:schemeClr val="bg1"/>
                </a:solidFill>
                <a:latin typeface="Segoe Light" charset="0"/>
                <a:ea typeface="Segoe UI" pitchFamily="34" charset="0"/>
                <a:cs typeface="Segoe UI" pitchFamily="34" charset="0"/>
              </a:rPr>
              <a:t> </a:t>
            </a: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2023439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381000"/>
            <a:ext cx="7772400" cy="1371600"/>
          </a:xfrm>
        </p:spPr>
        <p:txBody>
          <a:bodyPr anchor="t">
            <a:normAutofit/>
          </a:bodyPr>
          <a:lstStyle/>
          <a:p>
            <a:pPr algn="l"/>
            <a:r>
              <a:rPr lang="ru-RU" sz="4000" dirty="0" smtClean="0">
                <a:solidFill>
                  <a:schemeClr val="bg1"/>
                </a:solidFill>
                <a:latin typeface="Segoe Light"/>
                <a:cs typeface="Segoe Light"/>
              </a:rPr>
              <a:t>Ресурсы</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r>
              <a:rPr lang="ru-RU" sz="2400" dirty="0" smtClean="0">
                <a:solidFill>
                  <a:schemeClr val="bg1"/>
                </a:solidFill>
                <a:latin typeface="Segoe Light" charset="0"/>
                <a:ea typeface="Segoe UI" pitchFamily="34" charset="0"/>
                <a:cs typeface="Segoe UI" pitchFamily="34" charset="0"/>
              </a:rPr>
              <a:t>Серия статей по </a:t>
            </a:r>
            <a:r>
              <a:rPr lang="en-US" sz="2400" dirty="0" smtClean="0">
                <a:solidFill>
                  <a:schemeClr val="bg1"/>
                </a:solidFill>
                <a:latin typeface="Segoe Light" charset="0"/>
                <a:ea typeface="Segoe UI" pitchFamily="34" charset="0"/>
                <a:cs typeface="Segoe UI" pitchFamily="34" charset="0"/>
              </a:rPr>
              <a:t>SQL CE</a:t>
            </a:r>
          </a:p>
          <a:p>
            <a:r>
              <a:rPr lang="en-US" sz="2400" dirty="0" smtClean="0">
                <a:solidFill>
                  <a:schemeClr val="bg1"/>
                </a:solidFill>
                <a:latin typeface="Segoe Light" charset="0"/>
                <a:ea typeface="Segoe UI" pitchFamily="34" charset="0"/>
                <a:cs typeface="Segoe UI" pitchFamily="34" charset="0"/>
                <a:hlinkClick r:id="rId2"/>
              </a:rPr>
              <a:t>http</a:t>
            </a:r>
            <a:r>
              <a:rPr lang="en-US" sz="2400" dirty="0">
                <a:solidFill>
                  <a:schemeClr val="bg1"/>
                </a:solidFill>
                <a:latin typeface="Segoe Light" charset="0"/>
                <a:ea typeface="Segoe UI" pitchFamily="34" charset="0"/>
                <a:cs typeface="Segoe UI" pitchFamily="34" charset="0"/>
                <a:hlinkClick r:id="rId2"/>
              </a:rPr>
              <a:t>://www.wp7rocks.com/p/sql-ce.html</a:t>
            </a:r>
            <a:endParaRPr lang="en-US" sz="2400" dirty="0">
              <a:solidFill>
                <a:schemeClr val="bg1"/>
              </a:solidFill>
              <a:latin typeface="Segoe Light" charset="0"/>
              <a:ea typeface="Segoe UI" pitchFamily="34" charset="0"/>
              <a:cs typeface="Segoe UI" pitchFamily="34" charset="0"/>
            </a:endParaRPr>
          </a:p>
          <a:p>
            <a:endParaRPr lang="en-US" sz="2400" dirty="0" smtClean="0">
              <a:solidFill>
                <a:schemeClr val="bg1"/>
              </a:solidFill>
              <a:latin typeface="Segoe Light" charset="0"/>
              <a:ea typeface="Segoe UI" pitchFamily="34" charset="0"/>
              <a:cs typeface="Segoe UI" pitchFamily="34" charset="0"/>
            </a:endParaRPr>
          </a:p>
          <a:p>
            <a:pPr marL="342900" indent="-342900">
              <a:buFont typeface="Arial" pitchFamily="34" charset="0"/>
              <a:buChar char="•"/>
            </a:pPr>
            <a:r>
              <a:rPr lang="en-US" sz="2400" dirty="0" smtClean="0">
                <a:solidFill>
                  <a:schemeClr val="bg1"/>
                </a:solidFill>
                <a:latin typeface="Segoe Light" charset="0"/>
                <a:ea typeface="Segoe UI" pitchFamily="34" charset="0"/>
                <a:cs typeface="Segoe UI" pitchFamily="34" charset="0"/>
              </a:rPr>
              <a:t>31 </a:t>
            </a:r>
            <a:r>
              <a:rPr lang="ru-RU" sz="2400" dirty="0" smtClean="0">
                <a:solidFill>
                  <a:schemeClr val="bg1"/>
                </a:solidFill>
                <a:latin typeface="Segoe Light" charset="0"/>
                <a:ea typeface="Segoe UI" pitchFamily="34" charset="0"/>
                <a:cs typeface="Segoe UI" pitchFamily="34" charset="0"/>
              </a:rPr>
              <a:t>день с </a:t>
            </a:r>
            <a:r>
              <a:rPr lang="en-US" sz="2400" dirty="0" smtClean="0">
                <a:solidFill>
                  <a:schemeClr val="bg1"/>
                </a:solidFill>
                <a:latin typeface="Segoe Light" charset="0"/>
                <a:ea typeface="Segoe UI" pitchFamily="34" charset="0"/>
                <a:cs typeface="Segoe UI" pitchFamily="34" charset="0"/>
              </a:rPr>
              <a:t>Mango</a:t>
            </a:r>
          </a:p>
          <a:p>
            <a:r>
              <a:rPr lang="en-US" sz="2400" dirty="0">
                <a:solidFill>
                  <a:schemeClr val="bg1"/>
                </a:solidFill>
                <a:latin typeface="Segoe Light" charset="0"/>
                <a:ea typeface="Segoe UI" pitchFamily="34" charset="0"/>
                <a:cs typeface="Segoe UI" pitchFamily="34" charset="0"/>
                <a:hlinkClick r:id="rId3"/>
              </a:rPr>
              <a:t>http://www.wp7rocks.com/search/label/31%20%D0%B4%D0%B5%D0%BD%D1%8C%20%D1%81%20Mango</a:t>
            </a: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24957715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514600"/>
            <a:ext cx="7772400" cy="1371600"/>
          </a:xfrm>
        </p:spPr>
        <p:txBody>
          <a:bodyPr anchor="t">
            <a:normAutofit fontScale="90000"/>
          </a:bodyPr>
          <a:lstStyle/>
          <a:p>
            <a:pPr algn="l"/>
            <a:r>
              <a:rPr lang="en-US" sz="8000" dirty="0" smtClean="0">
                <a:solidFill>
                  <a:schemeClr val="bg1"/>
                </a:solidFill>
                <a:latin typeface="Segoe Light"/>
                <a:cs typeface="Segoe Light"/>
              </a:rPr>
              <a:t>Q&amp;A</a:t>
            </a:r>
            <a:r>
              <a:rPr lang="en-US" sz="4000" dirty="0" smtClean="0">
                <a:solidFill>
                  <a:schemeClr val="bg1"/>
                </a:solidFill>
                <a:latin typeface="Segoe Light"/>
                <a:cs typeface="Segoe Light"/>
              </a:rPr>
              <a:t/>
            </a:r>
            <a:br>
              <a:rPr lang="en-US" sz="4000" dirty="0" smtClean="0">
                <a:solidFill>
                  <a:schemeClr val="bg1"/>
                </a:solidFill>
                <a:latin typeface="Segoe Light"/>
                <a:cs typeface="Segoe Light"/>
              </a:rPr>
            </a:br>
            <a:r>
              <a:rPr lang="en-US" sz="4000" dirty="0">
                <a:solidFill>
                  <a:schemeClr val="bg1"/>
                </a:solidFill>
                <a:latin typeface="Segoe Light"/>
                <a:cs typeface="Segoe Light"/>
              </a:rPr>
              <a:t/>
            </a:r>
            <a:br>
              <a:rPr lang="en-US" sz="4000" dirty="0">
                <a:solidFill>
                  <a:schemeClr val="bg1"/>
                </a:solidFill>
                <a:latin typeface="Segoe Light"/>
                <a:cs typeface="Segoe Light"/>
              </a:rPr>
            </a:br>
            <a:r>
              <a:rPr lang="en-US" sz="4000" dirty="0" smtClean="0">
                <a:solidFill>
                  <a:schemeClr val="bg1"/>
                </a:solidFill>
                <a:latin typeface="Segoe UI Light" pitchFamily="34" charset="0"/>
                <a:cs typeface="Segoe Light"/>
              </a:rPr>
              <a:t>@wp7rocks_com</a:t>
            </a:r>
            <a:r>
              <a:rPr lang="en-US" sz="4000" dirty="0" smtClean="0">
                <a:solidFill>
                  <a:schemeClr val="bg1"/>
                </a:solidFill>
                <a:latin typeface="Segoe Light"/>
                <a:cs typeface="Segoe Light"/>
              </a:rPr>
              <a:t/>
            </a:r>
            <a:br>
              <a:rPr lang="en-US" sz="4000" dirty="0" smtClean="0">
                <a:solidFill>
                  <a:schemeClr val="bg1"/>
                </a:solidFill>
                <a:latin typeface="Segoe Light"/>
                <a:cs typeface="Segoe Light"/>
              </a:rPr>
            </a:br>
            <a:r>
              <a:rPr lang="en-US" sz="4000" dirty="0" smtClean="0">
                <a:solidFill>
                  <a:schemeClr val="bg1"/>
                </a:solidFill>
                <a:latin typeface="Segoe Light"/>
                <a:cs typeface="Segoe Light"/>
              </a:rPr>
              <a:t>wp7rocks.com</a:t>
            </a:r>
            <a:r>
              <a:rPr lang="ru-RU" sz="4000" dirty="0" smtClean="0">
                <a:solidFill>
                  <a:schemeClr val="bg1"/>
                </a:solidFill>
                <a:latin typeface="Segoe Light"/>
                <a:cs typeface="Segoe Light"/>
              </a:rPr>
              <a:t/>
            </a:r>
            <a:br>
              <a:rPr lang="ru-RU" sz="4000" dirty="0" smtClean="0">
                <a:solidFill>
                  <a:schemeClr val="bg1"/>
                </a:solidFill>
                <a:latin typeface="Segoe Light"/>
                <a:cs typeface="Segoe Light"/>
              </a:rPr>
            </a:br>
            <a:r>
              <a:rPr lang="en-US" sz="4000" dirty="0" smtClean="0">
                <a:solidFill>
                  <a:schemeClr val="bg1"/>
                </a:solidFill>
                <a:latin typeface="Segoe Light"/>
                <a:cs typeface="Segoe Light"/>
              </a:rPr>
              <a:t>devrain.com</a:t>
            </a:r>
            <a:endParaRPr lang="en-US" sz="4000" dirty="0">
              <a:solidFill>
                <a:schemeClr val="bg1"/>
              </a:solidFill>
              <a:latin typeface="Segoe Light"/>
              <a:cs typeface="Segoe Light"/>
            </a:endParaRPr>
          </a:p>
        </p:txBody>
      </p:sp>
      <p:sp>
        <p:nvSpPr>
          <p:cNvPr id="3" name="Title 1"/>
          <p:cNvSpPr txBox="1">
            <a:spLocks/>
          </p:cNvSpPr>
          <p:nvPr/>
        </p:nvSpPr>
        <p:spPr>
          <a:xfrm>
            <a:off x="457200" y="1371600"/>
            <a:ext cx="8231187" cy="3657600"/>
          </a:xfrm>
          <a:prstGeom prst="rect">
            <a:avLst/>
          </a:prstGeom>
        </p:spPr>
        <p:txBody>
          <a:bodyPr vert="horz" lIns="91440" tIns="45720" rIns="91440" bIns="45720" rtlCol="0" anchor="t">
            <a:noAutofit/>
          </a:bodyPr>
          <a:lstStyle/>
          <a:p>
            <a:pPr marL="342900" indent="-342900">
              <a:buFont typeface="Arial" pitchFamily="34" charset="0"/>
              <a:buChar char="•"/>
            </a:pPr>
            <a:endParaRPr lang="en-US" sz="2400" dirty="0">
              <a:solidFill>
                <a:schemeClr val="bg1"/>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739674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25000"/>
                    </a14:imgEffect>
                  </a14:imgLayer>
                </a14:imgProps>
              </a:ext>
              <a:ext uri="{28A0092B-C50C-407E-A947-70E740481C1C}">
                <a14:useLocalDpi xmlns:a14="http://schemas.microsoft.com/office/drawing/2010/main" val="0"/>
              </a:ext>
            </a:extLst>
          </a:blip>
          <a:srcRect/>
          <a:stretch>
            <a:fillRect/>
          </a:stretch>
        </p:blipFill>
        <p:spPr bwMode="auto">
          <a:xfrm>
            <a:off x="1066800" y="762000"/>
            <a:ext cx="4824413" cy="289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276600"/>
            <a:ext cx="5319713" cy="246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1199" y="1981200"/>
            <a:ext cx="4419600" cy="281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68392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проблема</a:t>
            </a:r>
            <a:endParaRPr lang="en-US" sz="4000" dirty="0">
              <a:solidFill>
                <a:schemeClr val="bg1"/>
              </a:solidFill>
              <a:latin typeface="Segoe Light"/>
              <a:cs typeface="Segoe Light"/>
            </a:endParaRPr>
          </a:p>
        </p:txBody>
      </p:sp>
      <p:sp>
        <p:nvSpPr>
          <p:cNvPr id="5" name="Title 1"/>
          <p:cNvSpPr txBox="1">
            <a:spLocks/>
          </p:cNvSpPr>
          <p:nvPr/>
        </p:nvSpPr>
        <p:spPr>
          <a:xfrm>
            <a:off x="533400" y="5067300"/>
            <a:ext cx="7696200" cy="11811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ru-RU" sz="2400" dirty="0" smtClean="0">
                <a:latin typeface="Segoe Light"/>
                <a:ea typeface="+mj-ea"/>
                <a:cs typeface="Segoe Light"/>
              </a:rPr>
              <a:t>Какую проблему вы решаете?</a:t>
            </a: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latin typeface="Segoe Light"/>
              <a:ea typeface="+mj-ea"/>
              <a:cs typeface="Segoe Light"/>
            </a:endParaRPr>
          </a:p>
        </p:txBody>
      </p:sp>
      <p:pic>
        <p:nvPicPr>
          <p:cNvPr id="6" name="Picture 3" descr="electrician_colorized1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70" y="1958717"/>
            <a:ext cx="3989330" cy="298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4705350" y="1962150"/>
            <a:ext cx="3295650" cy="2985433"/>
          </a:xfrm>
          <a:prstGeom prst="rect">
            <a:avLst/>
          </a:prstGeom>
          <a:solidFill>
            <a:srgbClr val="666666">
              <a:alpha val="70195"/>
            </a:srgbClr>
          </a:solidFill>
          <a:ln>
            <a:noFill/>
          </a:ln>
        </p:spPr>
        <p:txBody>
          <a:bodyPr wrap="square">
            <a:spAutoFit/>
          </a:bodyPr>
          <a:lstStyle>
            <a:lvl1pPr defTabSz="950913" eaLnBrk="0" hangingPunct="0">
              <a:defRPr sz="1900" i="1">
                <a:solidFill>
                  <a:schemeClr val="tx1"/>
                </a:solidFill>
                <a:latin typeface="Arial" pitchFamily="34" charset="0"/>
              </a:defRPr>
            </a:lvl1pPr>
            <a:lvl2pPr marL="742950" indent="-285750" defTabSz="950913" eaLnBrk="0" hangingPunct="0">
              <a:defRPr sz="1900" i="1">
                <a:solidFill>
                  <a:schemeClr val="tx1"/>
                </a:solidFill>
                <a:latin typeface="Arial" pitchFamily="34" charset="0"/>
              </a:defRPr>
            </a:lvl2pPr>
            <a:lvl3pPr marL="1143000" indent="-228600" defTabSz="950913" eaLnBrk="0" hangingPunct="0">
              <a:defRPr sz="1900" i="1">
                <a:solidFill>
                  <a:schemeClr val="tx1"/>
                </a:solidFill>
                <a:latin typeface="Arial" pitchFamily="34" charset="0"/>
              </a:defRPr>
            </a:lvl3pPr>
            <a:lvl4pPr marL="1600200" indent="-228600" defTabSz="950913" eaLnBrk="0" hangingPunct="0">
              <a:defRPr sz="1900" i="1">
                <a:solidFill>
                  <a:schemeClr val="tx1"/>
                </a:solidFill>
                <a:latin typeface="Arial" pitchFamily="34" charset="0"/>
              </a:defRPr>
            </a:lvl4pPr>
            <a:lvl5pPr marL="2057400" indent="-228600" defTabSz="950913" eaLnBrk="0" hangingPunct="0">
              <a:defRPr sz="1900" i="1">
                <a:solidFill>
                  <a:schemeClr val="tx1"/>
                </a:solidFill>
                <a:latin typeface="Arial" pitchFamily="34" charset="0"/>
              </a:defRPr>
            </a:lvl5pPr>
            <a:lvl6pPr marL="2514600" indent="-228600" algn="ctr" defTabSz="950913" eaLnBrk="0" fontAlgn="base" hangingPunct="0">
              <a:spcBef>
                <a:spcPct val="0"/>
              </a:spcBef>
              <a:spcAft>
                <a:spcPct val="0"/>
              </a:spcAft>
              <a:defRPr sz="1900" i="1">
                <a:solidFill>
                  <a:schemeClr val="tx1"/>
                </a:solidFill>
                <a:latin typeface="Arial" pitchFamily="34" charset="0"/>
              </a:defRPr>
            </a:lvl6pPr>
            <a:lvl7pPr marL="2971800" indent="-228600" algn="ctr" defTabSz="950913" eaLnBrk="0" fontAlgn="base" hangingPunct="0">
              <a:spcBef>
                <a:spcPct val="0"/>
              </a:spcBef>
              <a:spcAft>
                <a:spcPct val="0"/>
              </a:spcAft>
              <a:defRPr sz="1900" i="1">
                <a:solidFill>
                  <a:schemeClr val="tx1"/>
                </a:solidFill>
                <a:latin typeface="Arial" pitchFamily="34" charset="0"/>
              </a:defRPr>
            </a:lvl7pPr>
            <a:lvl8pPr marL="3429000" indent="-228600" algn="ctr" defTabSz="950913" eaLnBrk="0" fontAlgn="base" hangingPunct="0">
              <a:spcBef>
                <a:spcPct val="0"/>
              </a:spcBef>
              <a:spcAft>
                <a:spcPct val="0"/>
              </a:spcAft>
              <a:defRPr sz="1900" i="1">
                <a:solidFill>
                  <a:schemeClr val="tx1"/>
                </a:solidFill>
                <a:latin typeface="Arial" pitchFamily="34" charset="0"/>
              </a:defRPr>
            </a:lvl8pPr>
            <a:lvl9pPr marL="3886200" indent="-228600" algn="ctr" defTabSz="950913" eaLnBrk="0" fontAlgn="base" hangingPunct="0">
              <a:spcBef>
                <a:spcPct val="0"/>
              </a:spcBef>
              <a:spcAft>
                <a:spcPct val="0"/>
              </a:spcAft>
              <a:defRPr sz="1900" i="1">
                <a:solidFill>
                  <a:schemeClr val="tx1"/>
                </a:solidFill>
                <a:latin typeface="Arial" pitchFamily="34" charset="0"/>
              </a:defRPr>
            </a:lvl9pPr>
          </a:lstStyle>
          <a:p>
            <a:pPr algn="l" eaLnBrk="1" hangingPunct="1"/>
            <a:endParaRPr lang="en-US" sz="1800" b="1" i="0" dirty="0">
              <a:solidFill>
                <a:srgbClr val="FFB03B"/>
              </a:solidFill>
              <a:latin typeface="Segoe Light" pitchFamily="34" charset="0"/>
            </a:endParaRPr>
          </a:p>
          <a:p>
            <a:pPr algn="l" eaLnBrk="1" hangingPunct="1"/>
            <a:r>
              <a:rPr lang="en-US" sz="1800" i="0" dirty="0" smtClean="0">
                <a:solidFill>
                  <a:schemeClr val="bg1"/>
                </a:solidFill>
                <a:latin typeface="Segoe Light" pitchFamily="34" charset="0"/>
              </a:rPr>
              <a:t>“</a:t>
            </a:r>
            <a:r>
              <a:rPr lang="ru-RU" sz="1800" i="0" dirty="0" smtClean="0">
                <a:solidFill>
                  <a:schemeClr val="bg1"/>
                </a:solidFill>
                <a:latin typeface="Segoe Light" pitchFamily="34" charset="0"/>
              </a:rPr>
              <a:t>Хозяин дома ремонтирует стену</a:t>
            </a:r>
            <a:r>
              <a:rPr lang="en-US" sz="1800" i="0" dirty="0" smtClean="0">
                <a:solidFill>
                  <a:schemeClr val="bg1"/>
                </a:solidFill>
                <a:latin typeface="Segoe Light" pitchFamily="34" charset="0"/>
              </a:rPr>
              <a:t>. </a:t>
            </a:r>
            <a:r>
              <a:rPr lang="ru-RU" sz="1800" i="0" dirty="0" smtClean="0">
                <a:solidFill>
                  <a:schemeClr val="bg1"/>
                </a:solidFill>
                <a:latin typeface="Segoe Light" pitchFamily="34" charset="0"/>
              </a:rPr>
              <a:t>Держит фонарь, зажав его подбородком к плечу, чтобы освободить руки</a:t>
            </a:r>
            <a:r>
              <a:rPr lang="en-US" sz="1800" i="0" dirty="0" smtClean="0">
                <a:solidFill>
                  <a:schemeClr val="bg1"/>
                </a:solidFill>
                <a:latin typeface="Segoe Light" pitchFamily="34" charset="0"/>
              </a:rPr>
              <a:t>.”</a:t>
            </a:r>
            <a:endParaRPr lang="en-US" sz="1800" i="0" dirty="0">
              <a:solidFill>
                <a:schemeClr val="bg1"/>
              </a:solidFill>
              <a:latin typeface="Segoe Light" pitchFamily="34" charset="0"/>
            </a:endParaRPr>
          </a:p>
          <a:p>
            <a:pPr algn="l" eaLnBrk="1" hangingPunct="1"/>
            <a:endParaRPr lang="en-US" sz="1800" i="0" dirty="0">
              <a:solidFill>
                <a:schemeClr val="bg1"/>
              </a:solidFill>
              <a:latin typeface="Segoe Light" pitchFamily="34" charset="0"/>
            </a:endParaRPr>
          </a:p>
          <a:p>
            <a:pPr algn="l" eaLnBrk="1" hangingPunct="1"/>
            <a:r>
              <a:rPr lang="ru-RU" sz="1600" b="1" i="0" dirty="0" smtClean="0">
                <a:solidFill>
                  <a:srgbClr val="FC511C"/>
                </a:solidFill>
                <a:latin typeface="Segoe" pitchFamily="34" charset="0"/>
              </a:rPr>
              <a:t>Наблюдение вдохновило</a:t>
            </a:r>
            <a:r>
              <a:rPr lang="en-US" sz="1600" b="1" i="0" dirty="0" smtClean="0">
                <a:solidFill>
                  <a:srgbClr val="FC511C"/>
                </a:solidFill>
                <a:latin typeface="Segoe" pitchFamily="34" charset="0"/>
              </a:rPr>
              <a:t> Black &amp; Decker </a:t>
            </a:r>
            <a:r>
              <a:rPr lang="ru-RU" sz="1600" b="1" i="0" dirty="0" smtClean="0">
                <a:solidFill>
                  <a:srgbClr val="FC511C"/>
                </a:solidFill>
                <a:latin typeface="Segoe" pitchFamily="34" charset="0"/>
              </a:rPr>
              <a:t>на создание фонаря, который можно будет трансформировать и «носить»</a:t>
            </a:r>
            <a:r>
              <a:rPr lang="en-US" sz="1600" b="1" i="0" dirty="0" smtClean="0">
                <a:solidFill>
                  <a:srgbClr val="FC511C"/>
                </a:solidFill>
                <a:latin typeface="Segoe" pitchFamily="34" charset="0"/>
              </a:rPr>
              <a:t>.</a:t>
            </a:r>
            <a:endParaRPr lang="en-US" sz="1600" b="1" i="0" dirty="0">
              <a:solidFill>
                <a:srgbClr val="FC511C"/>
              </a:solidFill>
              <a:latin typeface="Segoe" pitchFamily="34" charset="0"/>
            </a:endParaRPr>
          </a:p>
        </p:txBody>
      </p:sp>
      <p:pic>
        <p:nvPicPr>
          <p:cNvPr id="8" name="Picture 5" descr="Snakelight Sketch copy"/>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8077201" y="1958717"/>
            <a:ext cx="9255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nakelight Sketch copy"/>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4705350" y="-1249327"/>
            <a:ext cx="3295650" cy="31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057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a:solidFill>
                  <a:schemeClr val="bg1"/>
                </a:solidFill>
                <a:latin typeface="Segoe Light"/>
                <a:cs typeface="Segoe Light"/>
              </a:rPr>
              <a:t>д</a:t>
            </a:r>
            <a:r>
              <a:rPr lang="ru-RU" sz="4000" dirty="0" smtClean="0">
                <a:solidFill>
                  <a:schemeClr val="bg1"/>
                </a:solidFill>
                <a:latin typeface="Segoe Light"/>
                <a:cs typeface="Segoe Light"/>
              </a:rPr>
              <a:t>ля кого? </a:t>
            </a:r>
            <a:r>
              <a:rPr lang="en-US" sz="4000" dirty="0" smtClean="0">
                <a:solidFill>
                  <a:schemeClr val="bg1"/>
                </a:solidFill>
                <a:latin typeface="Segoe Light"/>
                <a:cs typeface="Segoe Light"/>
              </a:rPr>
              <a:t>but people first</a:t>
            </a:r>
            <a:endParaRPr lang="en-US" sz="4000" dirty="0">
              <a:solidFill>
                <a:schemeClr val="bg1"/>
              </a:solidFill>
              <a:latin typeface="Segoe Light"/>
              <a:cs typeface="Segoe Light"/>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3181"/>
          <a:stretch/>
        </p:blipFill>
        <p:spPr>
          <a:xfrm>
            <a:off x="142336" y="1635606"/>
            <a:ext cx="7553864" cy="4352078"/>
          </a:xfrm>
          <a:prstGeom prst="rect">
            <a:avLst/>
          </a:prstGeom>
        </p:spPr>
      </p:pic>
    </p:spTree>
    <p:extLst>
      <p:ext uri="{BB962C8B-B14F-4D97-AF65-F5344CB8AC3E}">
        <p14:creationId xmlns:p14="http://schemas.microsoft.com/office/powerpoint/2010/main" val="2522405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8686800" cy="1371600"/>
          </a:xfrm>
        </p:spPr>
        <p:txBody>
          <a:bodyPr anchor="t">
            <a:normAutofit/>
          </a:bodyPr>
          <a:lstStyle/>
          <a:p>
            <a:pPr algn="l"/>
            <a:r>
              <a:rPr lang="ru-RU" sz="4000" dirty="0" smtClean="0">
                <a:solidFill>
                  <a:schemeClr val="bg1"/>
                </a:solidFill>
                <a:latin typeface="Segoe Light"/>
                <a:cs typeface="Segoe Light"/>
              </a:rPr>
              <a:t>как?</a:t>
            </a:r>
            <a:endParaRPr lang="en-US" sz="4000" dirty="0">
              <a:solidFill>
                <a:schemeClr val="bg1"/>
              </a:solidFill>
              <a:latin typeface="Segoe Light"/>
              <a:cs typeface="Segoe Light"/>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981200"/>
            <a:ext cx="7567976"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6342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PresentationMetadata xmlns:xsi=&quot;http://www.w3.org/2001/XMLSchema-instance&quot; xmlns:xsd=&quot;http://www.w3.org/2001/XMLSchema&quot;&gt;&#10;  &lt;TransitionType&gt;Direct&lt;/TransitionType&gt;&#10;  &lt;UniqueID&gt;0&lt;/UniqueID&gt;&#10;  &lt;ShowPreviews&gt;true&lt;/ShowPreviews&gt;&#10;  &lt;ShowReviews&gt;true&lt;/ShowReviews&gt;&#10;  &lt;ShowHeaderTitle xsi:nil=&quot;true&quot; /&gt;&#10;  &lt;ShowHeaderNumber xsi:nil=&quot;true&quot; /&gt;&#10;  &lt;SectionTemplate&gt;Template2&lt;/SectionTemplate&gt;&#10;  &lt;SectionTemplateColor&gt;&#10;    &lt;A&gt;255&lt;/A&gt;&#10;    &lt;R&gt;128&lt;/R&gt;&#10;    &lt;G&gt;128&lt;/G&gt;&#10;    &lt;B&gt;128&lt;/B&gt;&#10;    &lt;ScA&gt;1&lt;/ScA&gt;&#10;    &lt;ScR&gt;0.2158605&lt;/ScR&gt;&#10;    &lt;ScG&gt;0.2158605&lt;/ScG&gt;&#10;    &lt;ScB&gt;0.2158605&lt;/ScB&gt;&#10;  &lt;/SectionTemplateColor&gt;&#10;  &lt;SectionArrangement&gt;Simple&lt;/SectionArrangement&gt;&#10;&lt;/PresentationMetadata&gt;"/>
</p:tagLst>
</file>

<file path=ppt/tags/tag2.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Metadata xmlns:xsi=&quot;http://www.w3.org/2001/XMLSchema-instance&quot; xmlns:xsd=&quot;http://www.w3.org/2001/XMLSchema&quot; xsi:type=&quot;BackgroundMetadata&quot;&gt;&#10;  &lt;SectionOptions /&gt;&#10;  &lt;GalleryItemID&gt;BackgroundGalleryItem2&lt;/GalleryItemID&gt;&#10;&lt;/Metadata&gt;"/>
</p:tagLst>
</file>

<file path=ppt/theme/theme1.xml><?xml version="1.0" encoding="utf-8"?>
<a:theme xmlns:a="http://schemas.openxmlformats.org/drawingml/2006/main" name="Office Theme">
  <a:themeElements>
    <a:clrScheme name="dpeua">
      <a:dk1>
        <a:sysClr val="windowText" lastClr="000000"/>
      </a:dk1>
      <a:lt1>
        <a:sysClr val="window" lastClr="FFFFFF"/>
      </a:lt1>
      <a:dk2>
        <a:srgbClr val="4F271C"/>
      </a:dk2>
      <a:lt2>
        <a:srgbClr val="E7DEC9"/>
      </a:lt2>
      <a:accent1>
        <a:srgbClr val="2A6D7D"/>
      </a:accent1>
      <a:accent2>
        <a:srgbClr val="FEB80A"/>
      </a:accent2>
      <a:accent3>
        <a:srgbClr val="C32D2E"/>
      </a:accent3>
      <a:accent4>
        <a:srgbClr val="84AA33"/>
      </a:accent4>
      <a:accent5>
        <a:srgbClr val="964305"/>
      </a:accent5>
      <a:accent6>
        <a:srgbClr val="000000"/>
      </a:accent6>
      <a:hlink>
        <a:srgbClr val="FFC000"/>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indows Phone White Template">
  <a:themeElements>
    <a:clrScheme name="Windows Phone Template">
      <a:dk1>
        <a:sysClr val="windowText" lastClr="000000"/>
      </a:dk1>
      <a:lt1>
        <a:sysClr val="window" lastClr="FFFFFF"/>
      </a:lt1>
      <a:dk2>
        <a:srgbClr val="D4D4D4"/>
      </a:dk2>
      <a:lt2>
        <a:srgbClr val="525051"/>
      </a:lt2>
      <a:accent1>
        <a:srgbClr val="557EB9"/>
      </a:accent1>
      <a:accent2>
        <a:srgbClr val="EB7C00"/>
      </a:accent2>
      <a:accent3>
        <a:srgbClr val="6BBD46"/>
      </a:accent3>
      <a:accent4>
        <a:srgbClr val="FFA615"/>
      </a:accent4>
      <a:accent5>
        <a:srgbClr val="D4D4D4"/>
      </a:accent5>
      <a:accent6>
        <a:srgbClr val="525051"/>
      </a:accent6>
      <a:hlink>
        <a:srgbClr val="0066FF"/>
      </a:hlink>
      <a:folHlink>
        <a:srgbClr val="800080"/>
      </a:folHlink>
    </a:clrScheme>
    <a:fontScheme name="Custom 1">
      <a:majorFont>
        <a:latin typeface="Segoe Light"/>
        <a:ea typeface=""/>
        <a:cs typeface=""/>
      </a:majorFont>
      <a:minorFont>
        <a:latin typeface="Sego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alpha val="5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gradFill>
              <a:gsLst>
                <a:gs pos="0">
                  <a:schemeClr val="tx1"/>
                </a:gs>
                <a:gs pos="50000">
                  <a:schemeClr val="tx1"/>
                </a:gs>
              </a:gsLst>
              <a:lin ang="5400000" scaled="0"/>
            </a:gradFill>
          </a:defRPr>
        </a:defPPr>
      </a:lstStyle>
    </a:tx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E91D6E7FE66844B599A5FFA931E451" ma:contentTypeVersion="0" ma:contentTypeDescription="Create a new document." ma:contentTypeScope="" ma:versionID="2ffc9b6698640865037213d5e52d8680">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BDB44AE-AB3F-433F-A130-241ADD05C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F71EBD9-6A4B-4A15-89AB-AE2B8325F6EA}">
  <ds:schemaRefs>
    <ds:schemaRef ds:uri="http://schemas.microsoft.com/sharepoint/v3/contenttype/forms"/>
  </ds:schemaRefs>
</ds:datastoreItem>
</file>

<file path=customXml/itemProps3.xml><?xml version="1.0" encoding="utf-8"?>
<ds:datastoreItem xmlns:ds="http://schemas.openxmlformats.org/officeDocument/2006/customXml" ds:itemID="{0DDC0D3C-747E-49BF-B4AC-9ED60FBFE13F}">
  <ds:schemaRefs>
    <ds:schemaRef ds:uri="http://schemas.microsoft.com/office/2006/documentManagement/types"/>
    <ds:schemaRef ds:uri="http://purl.org/dc/elements/1.1/"/>
    <ds:schemaRef ds:uri="http://www.w3.org/XML/1998/namespace"/>
    <ds:schemaRef ds:uri="http://purl.org/dc/dcmityp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4454</TotalTime>
  <Words>1158</Words>
  <Application>Microsoft Office PowerPoint</Application>
  <PresentationFormat>On-screen Show (4:3)</PresentationFormat>
  <Paragraphs>372</Paragraphs>
  <Slides>58</Slides>
  <Notes>12</Notes>
  <HiddenSlides>0</HiddenSlides>
  <MMClips>2</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58</vt:i4>
      </vt:variant>
    </vt:vector>
  </HeadingPairs>
  <TitlesOfParts>
    <vt:vector size="73" baseType="lpstr">
      <vt:lpstr>Arial</vt:lpstr>
      <vt:lpstr>Segoe UI Light</vt:lpstr>
      <vt:lpstr>Segoe UI</vt:lpstr>
      <vt:lpstr>Segoe Light</vt:lpstr>
      <vt:lpstr>Calibri</vt:lpstr>
      <vt:lpstr>Wingdings</vt:lpstr>
      <vt:lpstr>Segoe</vt:lpstr>
      <vt:lpstr>Office Theme</vt:lpstr>
      <vt:lpstr>4_Office Theme</vt:lpstr>
      <vt:lpstr>5_Office Theme</vt:lpstr>
      <vt:lpstr>1_Office Theme</vt:lpstr>
      <vt:lpstr>2_Office Theme</vt:lpstr>
      <vt:lpstr>Windows Phone White Template</vt:lpstr>
      <vt:lpstr>3_Office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проблема</vt:lpstr>
      <vt:lpstr>для кого? but people first</vt:lpstr>
      <vt:lpstr>как?</vt:lpstr>
      <vt:lpstr>interaction model</vt:lpstr>
      <vt:lpstr>PowerPoint Presentation</vt:lpstr>
      <vt:lpstr>PowerPoint Presentation</vt:lpstr>
      <vt:lpstr>принципы</vt:lpstr>
      <vt:lpstr>сделайте проще</vt:lpstr>
      <vt:lpstr>типографика</vt:lpstr>
      <vt:lpstr>иконографика</vt:lpstr>
      <vt:lpstr>иконографика</vt:lpstr>
      <vt:lpstr>хард. приложения</vt:lpstr>
      <vt:lpstr>PowerPoint Presentation</vt:lpstr>
      <vt:lpstr>PowerPoint Presentation</vt:lpstr>
      <vt:lpstr>тач. интерфейс</vt:lpstr>
      <vt:lpstr>общие контролы</vt:lpstr>
      <vt:lpstr>меню + панель приложения</vt:lpstr>
      <vt:lpstr>закладки, pivot</vt:lpstr>
      <vt:lpstr>хабы, panorama</vt:lpstr>
      <vt:lpstr>grid</vt:lpstr>
      <vt:lpstr>metro, а потом бренд</vt:lpstr>
      <vt:lpstr>PowerPoint Presentation</vt:lpstr>
      <vt:lpstr>разработка</vt:lpstr>
      <vt:lpstr>Life cycle</vt:lpstr>
      <vt:lpstr>платформы и движки</vt:lpstr>
      <vt:lpstr>инструменты</vt:lpstr>
      <vt:lpstr>библиотеки контролов</vt:lpstr>
      <vt:lpstr>хранение данных</vt:lpstr>
      <vt:lpstr>вспомогательные библиотеки</vt:lpstr>
      <vt:lpstr>PowerPoint Presentation</vt:lpstr>
      <vt:lpstr>push notifications &amp; live tiles</vt:lpstr>
      <vt:lpstr>push notification ux components</vt:lpstr>
      <vt:lpstr>how it’s works</vt:lpstr>
      <vt:lpstr>toast notifications</vt:lpstr>
      <vt:lpstr>tile notifications</vt:lpstr>
      <vt:lpstr>live tiles</vt:lpstr>
      <vt:lpstr>raw notifications</vt:lpstr>
      <vt:lpstr>примеры приложений</vt:lpstr>
      <vt:lpstr>windows phone tango</vt:lpstr>
      <vt:lpstr>windows phone 8</vt:lpstr>
      <vt:lpstr>windows phone 8</vt:lpstr>
      <vt:lpstr>windows phone 8</vt:lpstr>
      <vt:lpstr>windows phone 8 для бизнеса</vt:lpstr>
      <vt:lpstr>windows phone 8</vt:lpstr>
      <vt:lpstr>windows 8</vt:lpstr>
      <vt:lpstr>windows 8</vt:lpstr>
      <vt:lpstr>starting!</vt:lpstr>
      <vt:lpstr>Ресурсы</vt:lpstr>
      <vt:lpstr>Ресурсы</vt:lpstr>
      <vt:lpstr>Ресурсы</vt:lpstr>
      <vt:lpstr>Ресурсы</vt:lpstr>
      <vt:lpstr>Q&amp;A  @wp7rocks_com wp7rocks.com devrain.com</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Windows Phone</dc:title>
  <dc:subject>Hackaton</dc:subject>
  <dc:creator>Nikita Lukianets</dc:creator>
  <dc:description>Template:
Formatting:
Event Date: March 15-17, 2010
Event Location: Las Vegas, Mandalay Bay Hotel
Audience Type: Internal/External</dc:description>
  <cp:lastModifiedBy>Alex</cp:lastModifiedBy>
  <cp:revision>370</cp:revision>
  <dcterms:created xsi:type="dcterms:W3CDTF">2010-03-12T04:29:48Z</dcterms:created>
  <dcterms:modified xsi:type="dcterms:W3CDTF">2012-07-07T20:39:42Z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0x01010094E91D6E7FE66844B599A5FFA931E451</vt:lpwstr>
  </property>
</Properties>
</file>